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charts/style2.xml" ContentType="application/vnd.ms-office.chart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notesSlides/notesSlide16.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olors1.xml" ContentType="application/vnd.ms-office.chartcolorstyle+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charts/style3.xml" ContentType="application/vnd.ms-office.chartstyle+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0"/>
  </p:notesMasterIdLst>
  <p:sldIdLst>
    <p:sldId id="284" r:id="rId2"/>
    <p:sldId id="285" r:id="rId3"/>
    <p:sldId id="260" r:id="rId4"/>
    <p:sldId id="286" r:id="rId5"/>
    <p:sldId id="287" r:id="rId6"/>
    <p:sldId id="291" r:id="rId7"/>
    <p:sldId id="307" r:id="rId8"/>
    <p:sldId id="308" r:id="rId9"/>
    <p:sldId id="309" r:id="rId10"/>
    <p:sldId id="310" r:id="rId11"/>
    <p:sldId id="311" r:id="rId12"/>
    <p:sldId id="312" r:id="rId13"/>
    <p:sldId id="313" r:id="rId14"/>
    <p:sldId id="314" r:id="rId15"/>
    <p:sldId id="315" r:id="rId16"/>
    <p:sldId id="306" r:id="rId17"/>
    <p:sldId id="296" r:id="rId18"/>
    <p:sldId id="297" r:id="rId1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3C6"/>
    <a:srgbClr val="C0DDE8"/>
    <a:srgbClr val="6FB2CD"/>
    <a:srgbClr val="89CBD2"/>
    <a:srgbClr val="AEB9BA"/>
    <a:srgbClr val="B3CBD1"/>
    <a:srgbClr val="F23C00"/>
    <a:srgbClr val="75BDA7"/>
    <a:srgbClr val="4E81BC"/>
    <a:srgbClr val="93C2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85928" autoAdjust="0"/>
  </p:normalViewPr>
  <p:slideViewPr>
    <p:cSldViewPr snapToGrid="0" snapToObjects="1">
      <p:cViewPr>
        <p:scale>
          <a:sx n="75" d="100"/>
          <a:sy n="75" d="100"/>
        </p:scale>
        <p:origin x="-67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91" d="100"/>
        <a:sy n="91"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lang val="zh-CN"/>
  <c:style val="3"/>
  <c:chart>
    <c:autoTitleDeleted val="1"/>
    <c:plotArea>
      <c:layout/>
      <c:doughnutChart>
        <c:varyColors val="1"/>
        <c:ser>
          <c:idx val="0"/>
          <c:order val="0"/>
          <c:tx>
            <c:strRef>
              <c:f>工作表1!$B$1</c:f>
              <c:strCache>
                <c:ptCount val="1"/>
                <c:pt idx="0">
                  <c:v>销售额</c:v>
                </c:pt>
              </c:strCache>
            </c:strRef>
          </c:tx>
          <c:spPr>
            <a:ln>
              <a:noFill/>
            </a:ln>
          </c:spPr>
          <c:dPt>
            <c:idx val="0"/>
            <c:spPr>
              <a:solidFill>
                <a:schemeClr val="accent1">
                  <a:shade val="58000"/>
                </a:schemeClr>
              </a:solidFill>
              <a:ln w="19050">
                <a:noFill/>
              </a:ln>
              <a:effectLst/>
            </c:spPr>
            <c:extLst xmlns:c16r2="http://schemas.microsoft.com/office/drawing/2015/06/chart">
              <c:ext xmlns:c16="http://schemas.microsoft.com/office/drawing/2014/chart" uri="{C3380CC4-5D6E-409C-BE32-E72D297353CC}">
                <c16:uniqueId val="{00000001-356B-4B27-9CFC-22D8D1FCD553}"/>
              </c:ext>
            </c:extLst>
          </c:dPt>
          <c:dPt>
            <c:idx val="1"/>
            <c:spPr>
              <a:solidFill>
                <a:schemeClr val="accent1">
                  <a:shade val="86000"/>
                </a:schemeClr>
              </a:solidFill>
              <a:ln w="19050">
                <a:noFill/>
              </a:ln>
              <a:effectLst/>
            </c:spPr>
            <c:extLst xmlns:c16r2="http://schemas.microsoft.com/office/drawing/2015/06/chart">
              <c:ext xmlns:c16="http://schemas.microsoft.com/office/drawing/2014/chart" uri="{C3380CC4-5D6E-409C-BE32-E72D297353CC}">
                <c16:uniqueId val="{00000003-356B-4B27-9CFC-22D8D1FCD553}"/>
              </c:ext>
            </c:extLst>
          </c:dPt>
          <c:dPt>
            <c:idx val="2"/>
            <c:spPr>
              <a:solidFill>
                <a:schemeClr val="accent1">
                  <a:tint val="86000"/>
                </a:schemeClr>
              </a:solidFill>
              <a:ln w="19050">
                <a:noFill/>
              </a:ln>
              <a:effectLst/>
            </c:spPr>
            <c:extLst xmlns:c16r2="http://schemas.microsoft.com/office/drawing/2015/06/chart">
              <c:ext xmlns:c16="http://schemas.microsoft.com/office/drawing/2014/chart" uri="{C3380CC4-5D6E-409C-BE32-E72D297353CC}">
                <c16:uniqueId val="{00000005-356B-4B27-9CFC-22D8D1FCD553}"/>
              </c:ext>
            </c:extLst>
          </c:dPt>
          <c:dPt>
            <c:idx val="3"/>
            <c:spPr>
              <a:solidFill>
                <a:schemeClr val="accent1">
                  <a:tint val="58000"/>
                </a:schemeClr>
              </a:solidFill>
              <a:ln w="19050">
                <a:noFill/>
              </a:ln>
              <a:effectLst/>
            </c:spPr>
            <c:extLst xmlns:c16r2="http://schemas.microsoft.com/office/drawing/2015/06/chart">
              <c:ext xmlns:c16="http://schemas.microsoft.com/office/drawing/2014/chart" uri="{C3380CC4-5D6E-409C-BE32-E72D297353CC}">
                <c16:uniqueId val="{00000007-356B-4B27-9CFC-22D8D1FCD553}"/>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356B-4B27-9CFC-22D8D1FCD553}"/>
            </c:ext>
          </c:extLst>
        </c:ser>
        <c:firstSliceAng val="0"/>
        <c:holeSize val="43"/>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style val="8"/>
  <c:chart>
    <c:autoTitleDeleted val="1"/>
    <c:plotArea>
      <c:layout/>
      <c:doughnutChart>
        <c:varyColors val="1"/>
        <c:ser>
          <c:idx val="0"/>
          <c:order val="0"/>
          <c:tx>
            <c:strRef>
              <c:f>工作表1!$B$1</c:f>
              <c:strCache>
                <c:ptCount val="1"/>
                <c:pt idx="0">
                  <c:v>销售额</c:v>
                </c:pt>
              </c:strCache>
            </c:strRef>
          </c:tx>
          <c:dPt>
            <c:idx val="0"/>
            <c:spPr>
              <a:solidFill>
                <a:schemeClr val="accent6">
                  <a:shade val="58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1-356B-4B27-9CFC-22D8D1FCD553}"/>
              </c:ext>
            </c:extLst>
          </c:dPt>
          <c:dPt>
            <c:idx val="1"/>
            <c:spPr>
              <a:solidFill>
                <a:schemeClr val="accent6">
                  <a:shade val="86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356B-4B27-9CFC-22D8D1FCD553}"/>
              </c:ext>
            </c:extLst>
          </c:dPt>
          <c:dPt>
            <c:idx val="2"/>
            <c:spPr>
              <a:solidFill>
                <a:schemeClr val="accent6">
                  <a:tint val="86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5-356B-4B27-9CFC-22D8D1FCD553}"/>
              </c:ext>
            </c:extLst>
          </c:dPt>
          <c:dPt>
            <c:idx val="3"/>
            <c:spPr>
              <a:solidFill>
                <a:schemeClr val="accent6">
                  <a:tint val="58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356B-4B27-9CFC-22D8D1FCD553}"/>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356B-4B27-9CFC-22D8D1FCD553}"/>
            </c:ext>
          </c:extLst>
        </c:ser>
        <c:firstSliceAng val="0"/>
        <c:holeSize val="43"/>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style val="4"/>
  <c:chart>
    <c:autoTitleDeleted val="1"/>
    <c:plotArea>
      <c:layout/>
      <c:doughnutChart>
        <c:varyColors val="1"/>
        <c:ser>
          <c:idx val="0"/>
          <c:order val="0"/>
          <c:tx>
            <c:strRef>
              <c:f>工作表1!$B$1</c:f>
              <c:strCache>
                <c:ptCount val="1"/>
                <c:pt idx="0">
                  <c:v>销售额</c:v>
                </c:pt>
              </c:strCache>
            </c:strRef>
          </c:tx>
          <c:spPr>
            <a:solidFill>
              <a:srgbClr val="FFC000"/>
            </a:solidFill>
          </c:spPr>
          <c:dPt>
            <c:idx val="0"/>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1-356B-4B27-9CFC-22D8D1FCD553}"/>
              </c:ext>
            </c:extLst>
          </c:dPt>
          <c:dPt>
            <c:idx val="1"/>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3-356B-4B27-9CFC-22D8D1FCD553}"/>
              </c:ext>
            </c:extLst>
          </c:dPt>
          <c:dPt>
            <c:idx val="2"/>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5-356B-4B27-9CFC-22D8D1FCD553}"/>
              </c:ext>
            </c:extLst>
          </c:dPt>
          <c:dPt>
            <c:idx val="3"/>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7-356B-4B27-9CFC-22D8D1FCD553}"/>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356B-4B27-9CFC-22D8D1FCD553}"/>
            </c:ext>
          </c:extLst>
        </c:ser>
        <c:firstSliceAng val="0"/>
        <c:holeSize val="43"/>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style val="4"/>
  <c:chart>
    <c:autoTitleDeleted val="1"/>
    <c:plotArea>
      <c:layout/>
      <c:doughnutChart>
        <c:varyColors val="1"/>
        <c:ser>
          <c:idx val="0"/>
          <c:order val="0"/>
          <c:tx>
            <c:strRef>
              <c:f>工作表1!$B$1</c:f>
              <c:strCache>
                <c:ptCount val="1"/>
                <c:pt idx="0">
                  <c:v>销售额</c:v>
                </c:pt>
              </c:strCache>
            </c:strRef>
          </c:tx>
          <c:spPr>
            <a:solidFill>
              <a:srgbClr val="FFC000"/>
            </a:solidFill>
          </c:spPr>
          <c:dPt>
            <c:idx val="0"/>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1-356B-4B27-9CFC-22D8D1FCD553}"/>
              </c:ext>
            </c:extLst>
          </c:dPt>
          <c:dPt>
            <c:idx val="1"/>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3-356B-4B27-9CFC-22D8D1FCD553}"/>
              </c:ext>
            </c:extLst>
          </c:dPt>
          <c:dPt>
            <c:idx val="2"/>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5-356B-4B27-9CFC-22D8D1FCD553}"/>
              </c:ext>
            </c:extLst>
          </c:dPt>
          <c:dPt>
            <c:idx val="3"/>
            <c:spPr>
              <a:solidFill>
                <a:srgbClr val="FFC000"/>
              </a:solidFill>
              <a:ln w="19050">
                <a:solidFill>
                  <a:schemeClr val="lt1"/>
                </a:solidFill>
              </a:ln>
              <a:effectLst/>
            </c:spPr>
            <c:extLst xmlns:c16r2="http://schemas.microsoft.com/office/drawing/2015/06/chart">
              <c:ext xmlns:c16="http://schemas.microsoft.com/office/drawing/2014/chart" uri="{C3380CC4-5D6E-409C-BE32-E72D297353CC}">
                <c16:uniqueId val="{00000007-356B-4B27-9CFC-22D8D1FCD553}"/>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356B-4B27-9CFC-22D8D1FCD553}"/>
            </c:ext>
          </c:extLst>
        </c:ser>
        <c:firstSliceAng val="0"/>
        <c:holeSize val="43"/>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B0987-CD2C-4023-A0C6-202219A7853B}" type="datetimeFigureOut">
              <a:rPr lang="zh-CN" altLang="en-US" smtClean="0"/>
              <a:pPr/>
              <a:t>2018/11/24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52072-47CA-475E-B9D5-B26A57891638}" type="slidenum">
              <a:rPr lang="zh-CN" altLang="en-US" smtClean="0"/>
              <a:pPr/>
              <a:t>‹#›</a:t>
            </a:fld>
            <a:endParaRPr lang="zh-CN" altLang="en-US"/>
          </a:p>
        </p:txBody>
      </p:sp>
    </p:spTree>
    <p:extLst>
      <p:ext uri="{BB962C8B-B14F-4D97-AF65-F5344CB8AC3E}">
        <p14:creationId xmlns="" xmlns:p14="http://schemas.microsoft.com/office/powerpoint/2010/main" val="42510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solidFill>
                  <a:srgbClr val="FF0000"/>
                </a:solidFill>
              </a:rPr>
              <a:t>变压器设备的安全稳定运行</a:t>
            </a:r>
            <a:r>
              <a:rPr lang="zh-CN" altLang="en-US" sz="1200" dirty="0" smtClean="0">
                <a:solidFill>
                  <a:srgbClr val="FF0000"/>
                </a:solidFill>
              </a:rPr>
              <a:t>对电网的安全可靠运行至关重要。大量实践表明，变压器、电抗器等电气设备出现严重事故前，往往都存在着潜伏性故障，通过对变压器的状态监测，为故障判断与设备检修提供参考；</a:t>
            </a:r>
            <a:endParaRPr lang="en-US" altLang="zh-CN" sz="1200" dirty="0" smtClean="0">
              <a:solidFill>
                <a:srgbClr val="FF0000"/>
              </a:solidFill>
            </a:endParaRPr>
          </a:p>
          <a:p>
            <a:endParaRPr lang="en-US" altLang="zh-CN" sz="1200" dirty="0" smtClean="0">
              <a:solidFill>
                <a:srgbClr val="FF0000"/>
              </a:solidFill>
            </a:endParaRPr>
          </a:p>
          <a:p>
            <a:r>
              <a:rPr lang="zh-CN" altLang="en-US" sz="1200" dirty="0" smtClean="0">
                <a:solidFill>
                  <a:srgbClr val="FF0000"/>
                </a:solidFill>
              </a:rPr>
              <a:t>常见的变压器潜伏性故障检测参量有：绝缘水平相关参量、温度参量、振动信号参量等等</a:t>
            </a:r>
            <a:endParaRPr lang="en-US" altLang="zh-CN" sz="1200" dirty="0" smtClean="0">
              <a:solidFill>
                <a:srgbClr val="FF0000"/>
              </a:solidFill>
            </a:endParaRPr>
          </a:p>
          <a:p>
            <a:endParaRPr lang="en-US" altLang="zh-CN" sz="1200" dirty="0" smtClean="0">
              <a:solidFill>
                <a:srgbClr val="FF0000"/>
              </a:solidFill>
            </a:endParaRPr>
          </a:p>
          <a:p>
            <a:r>
              <a:rPr lang="zh-CN" altLang="en-US" sz="1200" dirty="0" smtClean="0">
                <a:solidFill>
                  <a:srgbClr val="FF0000"/>
                </a:solidFill>
              </a:rPr>
              <a:t>振动信号相对于其他两项综合优势更为明显，本项目拟从设备振动所产生的噪声中提取特征量对设备的故障状态进行判别，其优势在于可以在线监测的同时，能够实现非接触式检测。</a:t>
            </a:r>
            <a:endParaRPr lang="en-US" altLang="zh-CN" sz="1200" dirty="0" smtClean="0">
              <a:solidFill>
                <a:srgbClr val="FF0000"/>
              </a:solidFill>
            </a:endParaRPr>
          </a:p>
          <a:p>
            <a:endParaRPr lang="en-US" altLang="zh-CN" sz="1200" dirty="0" smtClean="0">
              <a:solidFill>
                <a:srgbClr val="FF0000"/>
              </a:solidFill>
            </a:endParaRPr>
          </a:p>
          <a:p>
            <a:r>
              <a:rPr lang="zh-CN" altLang="en-US" sz="1200" dirty="0" smtClean="0">
                <a:solidFill>
                  <a:srgbClr val="FF0000"/>
                </a:solidFill>
              </a:rPr>
              <a:t>当变压器及电抗器发生故障后，内部结构发生变化，</a:t>
            </a:r>
            <a:r>
              <a:rPr lang="zh-CN" altLang="en-US" sz="1200" b="0" i="0" u="none" strike="noStrike" kern="1200" baseline="0" dirty="0" smtClean="0">
                <a:solidFill>
                  <a:schemeClr val="tx1"/>
                </a:solidFill>
                <a:latin typeface="+mn-lt"/>
                <a:ea typeface="+mn-ea"/>
                <a:cs typeface="+mn-cs"/>
              </a:rPr>
              <a:t>电气设备的绝缘、温度、振动三者之间会存在互相的耦合关系，</a:t>
            </a:r>
            <a:r>
              <a:rPr lang="zh-CN" altLang="en-US" sz="1200" dirty="0" smtClean="0">
                <a:solidFill>
                  <a:srgbClr val="FF0000"/>
                </a:solidFill>
              </a:rPr>
              <a:t>会使其声信号发生变化，可以通过对声信号的分析来对变压器进行故障诊断。</a:t>
            </a:r>
            <a:endParaRPr lang="en-US" altLang="zh-CN" sz="1200" dirty="0" smtClean="0">
              <a:solidFill>
                <a:srgbClr val="FF0000"/>
              </a:solidFill>
            </a:endParaRPr>
          </a:p>
          <a:p>
            <a:endParaRPr lang="zh-CN" altLang="en-US" sz="1200"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局部放电通常将产生高频超声，毫无疑问可以从声波的角度进行判定。而电气设备的绝缘、温度、振动三者之间会存在互相的耦合关系，不同的故障类型对电抗器的结构、电磁场分布都将产生不同的影响继而影响电抗器的振动状态，那么过热与绝缘问题同样可以体现在声波上。）</a:t>
            </a:r>
            <a:endParaRPr lang="en-US" altLang="zh-CN"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综上所述，本课题提出基于声波分析的变压器及电抗器的状态评估方法，对变压器及电抗器的状态检修具有一定的工程价值。</a:t>
            </a:r>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3</a:t>
            </a:fld>
            <a:endParaRPr lang="zh-CN" altLang="en-US"/>
          </a:p>
        </p:txBody>
      </p:sp>
    </p:spTree>
    <p:extLst>
      <p:ext uri="{BB962C8B-B14F-4D97-AF65-F5344CB8AC3E}">
        <p14:creationId xmlns="" xmlns:p14="http://schemas.microsoft.com/office/powerpoint/2010/main" val="2533487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12</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13</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14</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15</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16</a:t>
            </a:fld>
            <a:endParaRPr lang="zh-CN" altLang="en-US"/>
          </a:p>
        </p:txBody>
      </p:sp>
    </p:spTree>
    <p:extLst>
      <p:ext uri="{BB962C8B-B14F-4D97-AF65-F5344CB8AC3E}">
        <p14:creationId xmlns="" xmlns:p14="http://schemas.microsoft.com/office/powerpoint/2010/main" val="1063098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17</a:t>
            </a:fld>
            <a:endParaRPr lang="zh-CN" altLang="en-US"/>
          </a:p>
        </p:txBody>
      </p:sp>
    </p:spTree>
    <p:extLst>
      <p:ext uri="{BB962C8B-B14F-4D97-AF65-F5344CB8AC3E}">
        <p14:creationId xmlns="" xmlns:p14="http://schemas.microsoft.com/office/powerpoint/2010/main" val="387544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18</a:t>
            </a:fld>
            <a:endParaRPr lang="zh-CN" altLang="en-US"/>
          </a:p>
        </p:txBody>
      </p:sp>
    </p:spTree>
    <p:extLst>
      <p:ext uri="{BB962C8B-B14F-4D97-AF65-F5344CB8AC3E}">
        <p14:creationId xmlns="" xmlns:p14="http://schemas.microsoft.com/office/powerpoint/2010/main" val="9063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国内外学者对变压器的声信号特征进行了一定的研宄。根据声波的频率分类，目前变压器声学诊断方法主要为：噪声诊断法、超声诊断方法。</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zh-CN" altLang="en-US" sz="1200" dirty="0" smtClean="0"/>
              <a:t>常用的噪声诊断法有：主观评价与估计法，声强分析法，快速傅里叶分析法，小波分析法，美尔倒谱系数，经验模态分解，超声波检测法等。</a:t>
            </a:r>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4</a:t>
            </a:fld>
            <a:endParaRPr lang="zh-CN" altLang="en-US"/>
          </a:p>
        </p:txBody>
      </p:sp>
    </p:spTree>
    <p:extLst>
      <p:ext uri="{BB962C8B-B14F-4D97-AF65-F5344CB8AC3E}">
        <p14:creationId xmlns="" xmlns:p14="http://schemas.microsoft.com/office/powerpoint/2010/main" val="403743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我们小组的研究内容主要分为三部分：</a:t>
            </a:r>
            <a:endParaRPr lang="en-US" altLang="zh-CN" dirty="0" smtClean="0"/>
          </a:p>
          <a:p>
            <a:endParaRPr lang="en-US" altLang="zh-CN" dirty="0" smtClean="0"/>
          </a:p>
          <a:p>
            <a:r>
              <a:rPr lang="en-US" altLang="zh-CN" dirty="0" smtClean="0"/>
              <a:t>1</a:t>
            </a:r>
            <a:r>
              <a:rPr lang="zh-CN" altLang="en-US" dirty="0" smtClean="0"/>
              <a:t>基于光纤传输的变压器噪声采集系统研制，目前超声检测的硬件平台已经测试成功，后面会详细介绍，然后目前正在尝试布置多路传感器；可听声检测的硬件正在采购中；</a:t>
            </a:r>
            <a:endParaRPr lang="en-US" altLang="zh-CN" dirty="0" smtClean="0"/>
          </a:p>
          <a:p>
            <a:endParaRPr lang="en-US" altLang="zh-CN" dirty="0" smtClean="0"/>
          </a:p>
          <a:p>
            <a:r>
              <a:rPr lang="en-US" altLang="zh-CN" dirty="0" smtClean="0"/>
              <a:t>2</a:t>
            </a:r>
            <a:r>
              <a:rPr lang="zh-CN" altLang="en-US" dirty="0" smtClean="0"/>
              <a:t>变压器及电抗器故障噪声模拟试验平台搭建，包括内部放电噪声和振动噪声的缺陷模型，这是下一阶段的工作内容；</a:t>
            </a:r>
            <a:endParaRPr lang="en-US" altLang="zh-CN" dirty="0" smtClean="0"/>
          </a:p>
          <a:p>
            <a:endParaRPr lang="en-US" altLang="zh-CN" dirty="0" smtClean="0"/>
          </a:p>
          <a:p>
            <a:r>
              <a:rPr lang="en-US" altLang="zh-CN" dirty="0" smtClean="0"/>
              <a:t>3</a:t>
            </a:r>
            <a:r>
              <a:rPr lang="zh-CN" altLang="en-US" dirty="0" smtClean="0"/>
              <a:t>基于深度学习声纹识别的变压器及电抗器故障诊断技术研究，在多干扰因素下提取变压器的有效噪声，以方便建立故障噪声声纹库，目前尝试了对超声局部放电信号盲源分离的方法进行特征提取的研究，稍后会讲；然后建立深度学习网络识别模型，目前研究的深度学习模型是卷积神经网络</a:t>
            </a:r>
            <a:r>
              <a:rPr lang="en-US" altLang="zh-CN" dirty="0" smtClean="0"/>
              <a:t>CNN</a:t>
            </a:r>
            <a:r>
              <a:rPr lang="zh-CN" altLang="en-US" dirty="0" smtClean="0"/>
              <a:t>；最后是现场应用。</a:t>
            </a:r>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5</a:t>
            </a:fld>
            <a:endParaRPr lang="zh-CN" altLang="en-US"/>
          </a:p>
        </p:txBody>
      </p:sp>
    </p:spTree>
    <p:extLst>
      <p:ext uri="{BB962C8B-B14F-4D97-AF65-F5344CB8AC3E}">
        <p14:creationId xmlns="" xmlns:p14="http://schemas.microsoft.com/office/powerpoint/2010/main" val="4394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驻极体电容式麦克风，我们选择了一款枪麦，具有很强的指向性，在测量设备噪声时能够更大范围地记录设备本体的声响，频率响应从</a:t>
            </a:r>
            <a:r>
              <a:rPr lang="en-US" altLang="zh-CN" dirty="0" smtClean="0"/>
              <a:t>40Hz</a:t>
            </a:r>
            <a:r>
              <a:rPr lang="zh-CN" altLang="en-US" dirty="0" smtClean="0"/>
              <a:t>至</a:t>
            </a:r>
            <a:r>
              <a:rPr lang="en-US" altLang="zh-CN" dirty="0" smtClean="0"/>
              <a:t>20KHz</a:t>
            </a:r>
            <a:r>
              <a:rPr lang="zh-CN" altLang="en-US" dirty="0" smtClean="0"/>
              <a:t>。</a:t>
            </a:r>
            <a:endParaRPr lang="en-US" altLang="zh-CN" dirty="0" smtClean="0"/>
          </a:p>
          <a:p>
            <a:r>
              <a:rPr lang="zh-CN" altLang="en-US" dirty="0" smtClean="0"/>
              <a:t>配合枪麦需要一个录机，录机本身可以支持多轨录制，方便多通道录制，同时更高的动态范围与频率响应可以记录更多的细节。通过卡侬口与枪麦连接，音频数据与幻象供电就都由一条卡侬线解决，保证了数据传输的稳定性和抗干扰能力。目前设备还在采集中。</a:t>
            </a:r>
            <a:endParaRPr lang="en-US" altLang="zh-CN" dirty="0" smtClean="0"/>
          </a:p>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6</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7</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8</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9</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10</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A4652072-47CA-475E-B9D5-B26A57891638}" type="slidenum">
              <a:rPr lang="zh-CN" altLang="en-US" smtClean="0"/>
              <a:pPr/>
              <a:t>11</a:t>
            </a:fld>
            <a:endParaRPr lang="zh-CN" altLang="en-US"/>
          </a:p>
        </p:txBody>
      </p:sp>
    </p:spTree>
    <p:extLst>
      <p:ext uri="{BB962C8B-B14F-4D97-AF65-F5344CB8AC3E}">
        <p14:creationId xmlns="" xmlns:p14="http://schemas.microsoft.com/office/powerpoint/2010/main" val="199243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bg1"/>
            </a:gs>
            <a:gs pos="67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椭圆 17"/>
          <p:cNvSpPr/>
          <p:nvPr userDrawn="1"/>
        </p:nvSpPr>
        <p:spPr>
          <a:xfrm>
            <a:off x="849780" y="5172301"/>
            <a:ext cx="5150340" cy="515034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a:off x="-765628" y="4401373"/>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849780" y="3973882"/>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422289" y="3889828"/>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1564236" y="6339861"/>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2484890" y="6027944"/>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a:off x="2465188" y="4744810"/>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7086881" y="-900967"/>
            <a:ext cx="2220844" cy="2220844"/>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9454581" y="-549383"/>
            <a:ext cx="3407441" cy="340744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8907429" y="-334768"/>
            <a:ext cx="1472991" cy="147299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7061964" y="625398"/>
            <a:ext cx="1025650" cy="102565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a:off x="11418205" y="1911283"/>
            <a:ext cx="1590674" cy="159067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a:off x="6267191" y="1326869"/>
            <a:ext cx="453456" cy="45345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11664471" y="3298513"/>
            <a:ext cx="732468" cy="73246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10879229" y="3134662"/>
            <a:ext cx="346604" cy="34660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9"/>
          <p:cNvSpPr>
            <a:spLocks noGrp="1"/>
          </p:cNvSpPr>
          <p:nvPr>
            <p:ph type="body" sz="quarter" idx="10" hasCustomPrompt="1"/>
          </p:nvPr>
        </p:nvSpPr>
        <p:spPr>
          <a:xfrm>
            <a:off x="3132306" y="2498576"/>
            <a:ext cx="5927388" cy="1357674"/>
          </a:xfrm>
          <a:prstGeom prst="rect">
            <a:avLst/>
          </a:prstGeom>
        </p:spPr>
        <p:txBody>
          <a:bodyPr anchor="t"/>
          <a:lstStyle>
            <a:lvl1pPr marL="0" indent="0" algn="ctr">
              <a:buNone/>
              <a:defRPr sz="4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1" hasCustomPrompt="1"/>
          </p:nvPr>
        </p:nvSpPr>
        <p:spPr>
          <a:xfrm>
            <a:off x="3132306" y="4578972"/>
            <a:ext cx="5927388" cy="339658"/>
          </a:xfrm>
          <a:prstGeom prst="rect">
            <a:avLst/>
          </a:prstGeom>
        </p:spPr>
        <p:txBody>
          <a:bodyPr anchor="t"/>
          <a:lstStyle>
            <a:lvl1pPr marL="0" indent="0" algn="ctr">
              <a:lnSpc>
                <a:spcPct val="130000"/>
              </a:lnSpc>
              <a:buNone/>
              <a:defRPr sz="12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椭圆 21"/>
          <p:cNvSpPr/>
          <p:nvPr userDrawn="1"/>
        </p:nvSpPr>
        <p:spPr>
          <a:xfrm>
            <a:off x="901493" y="3145269"/>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userDrawn="1"/>
        </p:nvSpPr>
        <p:spPr>
          <a:xfrm>
            <a:off x="480939" y="2631757"/>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a:off x="10650826" y="2926583"/>
            <a:ext cx="226929" cy="22692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830535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74237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文本占位符 19"/>
          <p:cNvSpPr>
            <a:spLocks noGrp="1"/>
          </p:cNvSpPr>
          <p:nvPr>
            <p:ph type="body" sz="quarter" idx="13" hasCustomPrompt="1"/>
          </p:nvPr>
        </p:nvSpPr>
        <p:spPr>
          <a:xfrm>
            <a:off x="6875388" y="478290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11873062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47817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425451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503084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13883915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97428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375061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452695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5" name="文本占位符 19"/>
          <p:cNvSpPr>
            <a:spLocks noGrp="1"/>
          </p:cNvSpPr>
          <p:nvPr>
            <p:ph type="body" sz="quarter" idx="15" hasCustomPrompt="1"/>
          </p:nvPr>
        </p:nvSpPr>
        <p:spPr>
          <a:xfrm>
            <a:off x="6875388" y="530328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1264019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80555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9"/>
          <p:cNvSpPr>
            <a:spLocks noGrp="1"/>
          </p:cNvSpPr>
          <p:nvPr>
            <p:ph type="body" sz="quarter" idx="13" hasCustomPrompt="1"/>
          </p:nvPr>
        </p:nvSpPr>
        <p:spPr>
          <a:xfrm>
            <a:off x="6875388" y="341316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7" name="文本占位符 19"/>
          <p:cNvSpPr>
            <a:spLocks noGrp="1"/>
          </p:cNvSpPr>
          <p:nvPr>
            <p:ph type="body" sz="quarter" idx="14" hasCustomPrompt="1"/>
          </p:nvPr>
        </p:nvSpPr>
        <p:spPr>
          <a:xfrm>
            <a:off x="6875388" y="4020774"/>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8" name="文本占位符 19"/>
          <p:cNvSpPr>
            <a:spLocks noGrp="1"/>
          </p:cNvSpPr>
          <p:nvPr>
            <p:ph type="body" sz="quarter" idx="15" hasCustomPrompt="1"/>
          </p:nvPr>
        </p:nvSpPr>
        <p:spPr>
          <a:xfrm>
            <a:off x="6875388" y="462838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19"/>
          <p:cNvSpPr>
            <a:spLocks noGrp="1"/>
          </p:cNvSpPr>
          <p:nvPr>
            <p:ph type="body" sz="quarter" idx="16" hasCustomPrompt="1"/>
          </p:nvPr>
        </p:nvSpPr>
        <p:spPr>
          <a:xfrm>
            <a:off x="6875388" y="523599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 xmlns:p14="http://schemas.microsoft.com/office/powerpoint/2010/main" val="406105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椭圆 1"/>
          <p:cNvSpPr/>
          <p:nvPr userDrawn="1"/>
        </p:nvSpPr>
        <p:spPr>
          <a:xfrm>
            <a:off x="5700221" y="4382258"/>
            <a:ext cx="463298" cy="46329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2395015" y="1393932"/>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010423" y="966441"/>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3582932" y="882387"/>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4724879" y="3332420"/>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5645533" y="3020503"/>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625831" y="1737369"/>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4062136" y="137828"/>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3641582" y="-375684"/>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9"/>
          <p:cNvSpPr>
            <a:spLocks noGrp="1"/>
          </p:cNvSpPr>
          <p:nvPr>
            <p:ph type="body" sz="quarter" idx="10" hasCustomPrompt="1"/>
          </p:nvPr>
        </p:nvSpPr>
        <p:spPr>
          <a:xfrm>
            <a:off x="6714703" y="3056071"/>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2" name="文本占位符 19"/>
          <p:cNvSpPr>
            <a:spLocks noGrp="1"/>
          </p:cNvSpPr>
          <p:nvPr>
            <p:ph type="body" sz="quarter" idx="11" hasCustomPrompt="1"/>
          </p:nvPr>
        </p:nvSpPr>
        <p:spPr>
          <a:xfrm>
            <a:off x="6714703" y="3878563"/>
            <a:ext cx="3138030" cy="337452"/>
          </a:xfrm>
          <a:prstGeom prst="rect">
            <a:avLst/>
          </a:prstGeom>
        </p:spPr>
        <p:txBody>
          <a:bodyPr anchor="t"/>
          <a:lstStyle>
            <a:lvl1pPr marL="0" indent="0" algn="l">
              <a:lnSpc>
                <a:spcPct val="130000"/>
              </a:lnSpc>
              <a:buNone/>
              <a:defRPr sz="1200" b="0" baseline="0">
                <a:solidFill>
                  <a:schemeClr val="bg1">
                    <a:lumMod val="50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3" name="椭圆 12"/>
          <p:cNvSpPr/>
          <p:nvPr userDrawn="1"/>
        </p:nvSpPr>
        <p:spPr>
          <a:xfrm>
            <a:off x="5682548" y="4938494"/>
            <a:ext cx="188314" cy="18831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2801694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 11"/>
          <p:cNvGrpSpPr/>
          <p:nvPr userDrawn="1"/>
        </p:nvGrpSpPr>
        <p:grpSpPr>
          <a:xfrm rot="10800000">
            <a:off x="7521312" y="-553388"/>
            <a:ext cx="5191489" cy="2549820"/>
            <a:chOff x="-410114" y="5072159"/>
            <a:chExt cx="5191489" cy="2549820"/>
          </a:xfrm>
        </p:grpSpPr>
        <p:sp>
          <p:nvSpPr>
            <p:cNvPr id="2" name="椭圆 1"/>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椭圆 12"/>
          <p:cNvSpPr/>
          <p:nvPr userDrawn="1"/>
        </p:nvSpPr>
        <p:spPr>
          <a:xfrm rot="10664813">
            <a:off x="1407707" y="668914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rot="10664813">
            <a:off x="-497671" y="5942838"/>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rot="10664813">
            <a:off x="850599" y="683436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rot="10664813">
            <a:off x="2065778" y="651550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rot="10664813">
            <a:off x="-608898" y="5619894"/>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rot="10664813">
            <a:off x="2790831" y="6423412"/>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userDrawn="1"/>
        </p:nvSpPr>
        <p:spPr>
          <a:xfrm rot="10664813">
            <a:off x="-300502" y="5332262"/>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userDrawn="1"/>
        </p:nvSpPr>
        <p:spPr>
          <a:xfrm rot="10664813">
            <a:off x="335692" y="5606739"/>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rot="10664813">
            <a:off x="528202" y="577659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userDrawn="1"/>
        </p:nvSpPr>
        <p:spPr>
          <a:xfrm rot="10664813">
            <a:off x="4182906" y="676834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占位符 19"/>
          <p:cNvSpPr>
            <a:spLocks noGrp="1"/>
          </p:cNvSpPr>
          <p:nvPr>
            <p:ph type="body" sz="quarter" idx="11" hasCustomPrompt="1"/>
          </p:nvPr>
        </p:nvSpPr>
        <p:spPr>
          <a:xfrm>
            <a:off x="435160" y="251636"/>
            <a:ext cx="3401344" cy="405376"/>
          </a:xfrm>
          <a:prstGeom prst="rect">
            <a:avLst/>
          </a:prstGeom>
        </p:spPr>
        <p:txBody>
          <a:bodyPr anchor="t"/>
          <a:lstStyle>
            <a:lvl1pPr marL="0" indent="0" algn="l">
              <a:lnSpc>
                <a:spcPct val="130000"/>
              </a:lnSpc>
              <a:buNone/>
              <a:defRPr sz="1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24" name="图片 2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9481059" y="252698"/>
            <a:ext cx="2360838" cy="565915"/>
          </a:xfrm>
          <a:prstGeom prst="rect">
            <a:avLst/>
          </a:prstGeom>
        </p:spPr>
      </p:pic>
    </p:spTree>
    <p:extLst>
      <p:ext uri="{BB962C8B-B14F-4D97-AF65-F5344CB8AC3E}">
        <p14:creationId xmlns="" xmlns:p14="http://schemas.microsoft.com/office/powerpoint/2010/main" val="163262172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448080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87" r:id="rId4"/>
    <p:sldLayoutId id="2147483688" r:id="rId5"/>
    <p:sldLayoutId id="2147483684" r:id="rId6"/>
    <p:sldLayoutId id="2147483662" r:id="rId7"/>
    <p:sldLayoutId id="2147483685" r:id="rId8"/>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package" Target="../embeddings/Microsoft_Visio___67755.vsdx"/></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24608" y="3009131"/>
            <a:ext cx="9342783" cy="1569841"/>
          </a:xfrm>
        </p:spPr>
        <p:txBody>
          <a:bodyPr/>
          <a:lstStyle/>
          <a:p>
            <a:r>
              <a:rPr kumimoji="1" lang="zh-CN" altLang="en-US" dirty="0" smtClean="0">
                <a:solidFill>
                  <a:schemeClr val="accent1">
                    <a:lumMod val="75000"/>
                  </a:schemeClr>
                </a:solidFill>
              </a:rPr>
              <a:t>设备故障声纹及振动检测阶段汇报</a:t>
            </a:r>
            <a:endParaRPr kumimoji="1" lang="zh-CN" altLang="en-US" dirty="0">
              <a:solidFill>
                <a:schemeClr val="accent1">
                  <a:lumMod val="75000"/>
                </a:schemeClr>
              </a:solidFill>
            </a:endParaRPr>
          </a:p>
        </p:txBody>
      </p:sp>
      <p:sp>
        <p:nvSpPr>
          <p:cNvPr id="3" name="文本占位符 2"/>
          <p:cNvSpPr>
            <a:spLocks noGrp="1"/>
          </p:cNvSpPr>
          <p:nvPr>
            <p:ph type="body" sz="quarter" idx="11"/>
          </p:nvPr>
        </p:nvSpPr>
        <p:spPr>
          <a:xfrm>
            <a:off x="4777483" y="4325420"/>
            <a:ext cx="6709100" cy="1867010"/>
          </a:xfrm>
        </p:spPr>
        <p:txBody>
          <a:bodyPr/>
          <a:lstStyle/>
          <a:p>
            <a:r>
              <a:rPr kumimoji="1" lang="zh-CN" altLang="en-US" sz="3200" dirty="0" smtClean="0">
                <a:solidFill>
                  <a:schemeClr val="accent3">
                    <a:lumMod val="75000"/>
                  </a:schemeClr>
                </a:solidFill>
              </a:rPr>
              <a:t>王博闻  岳浩天  罗世豪</a:t>
            </a:r>
            <a:endParaRPr kumimoji="1" lang="zh-CN" altLang="en-US" sz="3200" dirty="0">
              <a:solidFill>
                <a:schemeClr val="accent3">
                  <a:lumMod val="75000"/>
                </a:schemeClr>
              </a:solidFill>
            </a:endParaRPr>
          </a:p>
        </p:txBody>
      </p:sp>
    </p:spTree>
    <p:extLst>
      <p:ext uri="{BB962C8B-B14F-4D97-AF65-F5344CB8AC3E}">
        <p14:creationId xmlns="" xmlns:p14="http://schemas.microsoft.com/office/powerpoint/2010/main" val="21688393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变压器内巡检机器人方案调研</a:t>
            </a:r>
            <a:endParaRPr lang="zh-CN" altLang="en-US" dirty="0"/>
          </a:p>
        </p:txBody>
      </p:sp>
      <p:sp>
        <p:nvSpPr>
          <p:cNvPr id="22" name="文本框 29"/>
          <p:cNvSpPr txBox="1"/>
          <p:nvPr/>
        </p:nvSpPr>
        <p:spPr>
          <a:xfrm>
            <a:off x="7346852" y="5635660"/>
            <a:ext cx="3321148" cy="652486"/>
          </a:xfrm>
          <a:prstGeom prst="rect">
            <a:avLst/>
          </a:prstGeom>
        </p:spPr>
        <p:txBody>
          <a:bodyPr wrap="square" rtlCol="0">
            <a:spAutoFit/>
          </a:bodyPr>
          <a:lstStyle/>
          <a:p>
            <a:pPr algn="ctr">
              <a:lnSpc>
                <a:spcPct val="130000"/>
              </a:lnSpc>
            </a:pPr>
            <a:r>
              <a:rPr lang="zh-CN" altLang="en-US" sz="1400" dirty="0" smtClean="0">
                <a:latin typeface="+mn-ea"/>
              </a:rPr>
              <a:t>方案二  轨道式机器人</a:t>
            </a:r>
            <a:endParaRPr lang="en-US" altLang="zh-CN" sz="1400" dirty="0" smtClean="0">
              <a:latin typeface="+mn-ea"/>
            </a:endParaRPr>
          </a:p>
          <a:p>
            <a:pPr>
              <a:lnSpc>
                <a:spcPct val="130000"/>
              </a:lnSpc>
            </a:pPr>
            <a:r>
              <a:rPr lang="zh-CN" altLang="en-US" sz="1400" dirty="0" smtClean="0">
                <a:latin typeface="+mn-ea"/>
              </a:rPr>
              <a:t>（图为应用于其他领域的轨道式结构）</a:t>
            </a:r>
            <a:endParaRPr lang="en-US" altLang="zh-CN" sz="1400" dirty="0" smtClean="0">
              <a:latin typeface="+mn-ea"/>
            </a:endParaRPr>
          </a:p>
        </p:txBody>
      </p:sp>
      <p:sp>
        <p:nvSpPr>
          <p:cNvPr id="14" name="文本框 29"/>
          <p:cNvSpPr txBox="1"/>
          <p:nvPr/>
        </p:nvSpPr>
        <p:spPr>
          <a:xfrm>
            <a:off x="1756117" y="5601855"/>
            <a:ext cx="3215830" cy="625171"/>
          </a:xfrm>
          <a:prstGeom prst="rect">
            <a:avLst/>
          </a:prstGeom>
        </p:spPr>
        <p:txBody>
          <a:bodyPr wrap="square" rtlCol="0">
            <a:spAutoFit/>
          </a:bodyPr>
          <a:lstStyle/>
          <a:p>
            <a:pPr algn="ctr">
              <a:lnSpc>
                <a:spcPct val="130000"/>
              </a:lnSpc>
            </a:pPr>
            <a:r>
              <a:rPr lang="zh-CN" altLang="en-US" sz="1400" dirty="0" smtClean="0">
                <a:latin typeface="+mn-ea"/>
              </a:rPr>
              <a:t>方案一   潜艇式</a:t>
            </a:r>
            <a:endParaRPr lang="en-US" altLang="zh-CN" sz="1400" dirty="0" smtClean="0">
              <a:latin typeface="+mn-ea"/>
            </a:endParaRPr>
          </a:p>
          <a:p>
            <a:pPr>
              <a:lnSpc>
                <a:spcPct val="130000"/>
              </a:lnSpc>
            </a:pPr>
            <a:r>
              <a:rPr lang="zh-CN" altLang="en-US" sz="1400" dirty="0" smtClean="0">
                <a:latin typeface="+mn-ea"/>
              </a:rPr>
              <a:t>（中科院、深圳电力公司 李勋等）</a:t>
            </a:r>
            <a:endParaRPr lang="en-US" altLang="zh-CN" sz="1400" dirty="0" smtClean="0">
              <a:latin typeface="+mn-ea"/>
            </a:endParaRPr>
          </a:p>
        </p:txBody>
      </p:sp>
      <p:pic>
        <p:nvPicPr>
          <p:cNvPr id="11" name="图片 10" descr="1542550929(1)"/>
          <p:cNvPicPr/>
          <p:nvPr/>
        </p:nvPicPr>
        <p:blipFill>
          <a:blip r:embed="rId3" cstate="print"/>
          <a:srcRect/>
          <a:stretch>
            <a:fillRect/>
          </a:stretch>
        </p:blipFill>
        <p:spPr bwMode="auto">
          <a:xfrm>
            <a:off x="1581682" y="2320925"/>
            <a:ext cx="3512185" cy="2866390"/>
          </a:xfrm>
          <a:prstGeom prst="rect">
            <a:avLst/>
          </a:prstGeom>
          <a:noFill/>
          <a:ln w="9525">
            <a:noFill/>
            <a:miter lim="800000"/>
            <a:headEnd/>
            <a:tailEnd/>
          </a:ln>
        </p:spPr>
      </p:pic>
      <p:pic>
        <p:nvPicPr>
          <p:cNvPr id="12" name="图片 11"/>
          <p:cNvPicPr/>
          <p:nvPr/>
        </p:nvPicPr>
        <p:blipFill>
          <a:blip r:embed="rId4" cstate="print"/>
          <a:srcRect/>
          <a:stretch>
            <a:fillRect/>
          </a:stretch>
        </p:blipFill>
        <p:spPr bwMode="auto">
          <a:xfrm>
            <a:off x="6502352" y="1884045"/>
            <a:ext cx="1706118" cy="1806449"/>
          </a:xfrm>
          <a:prstGeom prst="rect">
            <a:avLst/>
          </a:prstGeom>
          <a:noFill/>
          <a:ln w="9525">
            <a:noFill/>
            <a:miter lim="800000"/>
            <a:headEnd/>
            <a:tailEnd/>
          </a:ln>
        </p:spPr>
      </p:pic>
      <p:pic>
        <p:nvPicPr>
          <p:cNvPr id="13" name="图片 12"/>
          <p:cNvPicPr/>
          <p:nvPr/>
        </p:nvPicPr>
        <p:blipFill>
          <a:blip r:embed="rId5" cstate="print"/>
          <a:srcRect/>
          <a:stretch>
            <a:fillRect/>
          </a:stretch>
        </p:blipFill>
        <p:spPr bwMode="auto">
          <a:xfrm>
            <a:off x="8189705" y="1788542"/>
            <a:ext cx="2895955" cy="1901952"/>
          </a:xfrm>
          <a:prstGeom prst="rect">
            <a:avLst/>
          </a:prstGeom>
          <a:noFill/>
          <a:ln w="9525">
            <a:noFill/>
            <a:miter lim="800000"/>
            <a:headEnd/>
            <a:tailEnd/>
          </a:ln>
        </p:spPr>
      </p:pic>
      <p:pic>
        <p:nvPicPr>
          <p:cNvPr id="15" name="图片 14"/>
          <p:cNvPicPr/>
          <p:nvPr/>
        </p:nvPicPr>
        <p:blipFill>
          <a:blip r:embed="rId6" cstate="print"/>
          <a:srcRect/>
          <a:stretch>
            <a:fillRect/>
          </a:stretch>
        </p:blipFill>
        <p:spPr bwMode="auto">
          <a:xfrm>
            <a:off x="6756352" y="3690494"/>
            <a:ext cx="4329308" cy="1667013"/>
          </a:xfrm>
          <a:prstGeom prst="rect">
            <a:avLst/>
          </a:prstGeom>
          <a:noFill/>
          <a:ln w="9525">
            <a:noFill/>
            <a:miter lim="800000"/>
            <a:headEnd/>
            <a:tailEnd/>
          </a:ln>
        </p:spPr>
      </p:pic>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变压器内巡检机器人供能方式</a:t>
            </a:r>
            <a:endParaRPr lang="zh-CN" altLang="en-US" dirty="0"/>
          </a:p>
        </p:txBody>
      </p:sp>
      <p:sp>
        <p:nvSpPr>
          <p:cNvPr id="44033" name="Rectangle 1"/>
          <p:cNvSpPr>
            <a:spLocks noChangeArrowheads="1"/>
          </p:cNvSpPr>
          <p:nvPr/>
        </p:nvSpPr>
        <p:spPr bwMode="auto">
          <a:xfrm>
            <a:off x="1040811" y="2194729"/>
            <a:ext cx="1012952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fontAlgn="base">
              <a:lnSpc>
                <a:spcPct val="100000"/>
              </a:lnSpc>
              <a:spcBef>
                <a:spcPct val="0"/>
              </a:spcBef>
              <a:spcAft>
                <a:spcPct val="0"/>
              </a:spcAft>
              <a:buClrTx/>
              <a:buSzTx/>
              <a:buFontTx/>
              <a:buNone/>
              <a:tabLst/>
            </a:pPr>
            <a:r>
              <a:rPr lang="zh-CN" altLang="zh-CN" dirty="0" smtClean="0"/>
              <a:t>线缆供电式：适合大功率且活动较小的场景。优势：安全稳定可靠，无需考虑电池在高温环境下的</a:t>
            </a:r>
            <a:r>
              <a:rPr lang="en-US" altLang="zh-CN" dirty="0" smtClean="0"/>
              <a:t>	        </a:t>
            </a:r>
            <a:r>
              <a:rPr lang="zh-CN" altLang="zh-CN" dirty="0" smtClean="0"/>
              <a:t>安全性问题。劣势：对于线缆的处理比较复杂。</a:t>
            </a:r>
          </a:p>
        </p:txBody>
      </p:sp>
      <p:sp>
        <p:nvSpPr>
          <p:cNvPr id="44034" name="Rectangle 2"/>
          <p:cNvSpPr>
            <a:spLocks noChangeArrowheads="1"/>
          </p:cNvSpPr>
          <p:nvPr/>
        </p:nvSpPr>
        <p:spPr bwMode="auto">
          <a:xfrm>
            <a:off x="660251" y="3083560"/>
            <a:ext cx="810991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zh-CN" b="1" dirty="0" smtClean="0">
                <a:solidFill>
                  <a:srgbClr val="C00000"/>
                </a:solidFill>
              </a:rPr>
              <a:t>滑动触点供电：优势：无线运行，且不需要电池。劣势：易造成火花放电。</a:t>
            </a:r>
          </a:p>
        </p:txBody>
      </p:sp>
      <p:sp>
        <p:nvSpPr>
          <p:cNvPr id="16" name="矩形 15"/>
          <p:cNvSpPr/>
          <p:nvPr/>
        </p:nvSpPr>
        <p:spPr>
          <a:xfrm>
            <a:off x="1008230" y="3844668"/>
            <a:ext cx="10807849" cy="646331"/>
          </a:xfrm>
          <a:prstGeom prst="rect">
            <a:avLst/>
          </a:prstGeom>
        </p:spPr>
        <p:txBody>
          <a:bodyPr wrap="square">
            <a:spAutoFit/>
          </a:bodyPr>
          <a:lstStyle/>
          <a:p>
            <a:r>
              <a:rPr lang="zh-CN" altLang="zh-CN" dirty="0" smtClean="0"/>
              <a:t>电池供电方式：优势：无线运行。劣势：目前市场上的耐高温电池的安全运行温度在</a:t>
            </a:r>
            <a:r>
              <a:rPr lang="en-US" altLang="zh-CN" dirty="0" smtClean="0"/>
              <a:t>70</a:t>
            </a:r>
            <a:r>
              <a:rPr lang="zh-CN" altLang="zh-CN" dirty="0" smtClean="0"/>
              <a:t>度以下。</a:t>
            </a:r>
            <a:endParaRPr lang="en-US" altLang="zh-CN" dirty="0" smtClean="0"/>
          </a:p>
          <a:p>
            <a:r>
              <a:rPr lang="en-US" altLang="zh-CN" dirty="0" smtClean="0"/>
              <a:t>	           </a:t>
            </a:r>
            <a:r>
              <a:rPr lang="zh-CN" altLang="zh-CN" dirty="0" smtClean="0"/>
              <a:t>变压器绕组热点温度可达到</a:t>
            </a:r>
            <a:r>
              <a:rPr lang="en-US" altLang="zh-CN" dirty="0" smtClean="0"/>
              <a:t>80</a:t>
            </a:r>
            <a:r>
              <a:rPr lang="zh-CN" altLang="zh-CN" dirty="0" smtClean="0"/>
              <a:t>度以上，显然不能简单应用电池供电。</a:t>
            </a:r>
            <a:endParaRPr lang="zh-CN" altLang="en-US" dirty="0"/>
          </a:p>
        </p:txBody>
      </p:sp>
      <p:sp>
        <p:nvSpPr>
          <p:cNvPr id="44035" name="Rectangle 3"/>
          <p:cNvSpPr>
            <a:spLocks noChangeArrowheads="1"/>
          </p:cNvSpPr>
          <p:nvPr/>
        </p:nvSpPr>
        <p:spPr bwMode="auto">
          <a:xfrm>
            <a:off x="1040811" y="4803240"/>
            <a:ext cx="1012952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fontAlgn="base">
              <a:lnSpc>
                <a:spcPct val="100000"/>
              </a:lnSpc>
              <a:spcBef>
                <a:spcPct val="0"/>
              </a:spcBef>
              <a:spcAft>
                <a:spcPct val="0"/>
              </a:spcAft>
              <a:buClrTx/>
              <a:buSzTx/>
              <a:buFontTx/>
              <a:buNone/>
              <a:tabLst/>
            </a:pPr>
            <a:r>
              <a:rPr lang="zh-CN" altLang="zh-CN" dirty="0" smtClean="0"/>
              <a:t>无线充电：优势：无线充电的同时，又能避免火花放电。劣势：依然需要考虑蓄电池温度问题，另</a:t>
            </a:r>
            <a:r>
              <a:rPr lang="en-US" altLang="zh-CN" dirty="0" smtClean="0"/>
              <a:t>                     	     </a:t>
            </a:r>
            <a:r>
              <a:rPr lang="zh-CN" altLang="zh-CN" dirty="0" smtClean="0"/>
              <a:t>外需要考虑无线充电器的电磁感应对变压器造成的影响。</a:t>
            </a:r>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轨道式变压器</a:t>
            </a:r>
            <a:r>
              <a:rPr lang="zh-CN" altLang="en-US" dirty="0" smtClean="0"/>
              <a:t>内巡检机器人制作材料</a:t>
            </a:r>
            <a:endParaRPr lang="zh-CN" altLang="en-US" dirty="0"/>
          </a:p>
        </p:txBody>
      </p:sp>
      <p:sp>
        <p:nvSpPr>
          <p:cNvPr id="44033" name="Rectangle 1"/>
          <p:cNvSpPr>
            <a:spLocks noChangeArrowheads="1"/>
          </p:cNvSpPr>
          <p:nvPr/>
        </p:nvSpPr>
        <p:spPr bwMode="auto">
          <a:xfrm>
            <a:off x="1040810" y="1930013"/>
            <a:ext cx="10307909"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zh-CN" altLang="zh-CN" dirty="0" smtClean="0">
                <a:solidFill>
                  <a:srgbClr val="FF0000"/>
                </a:solidFill>
              </a:rPr>
              <a:t>限制</a:t>
            </a:r>
            <a:r>
              <a:rPr lang="zh-CN" altLang="en-US" dirty="0" smtClean="0">
                <a:solidFill>
                  <a:srgbClr val="FF0000"/>
                </a:solidFill>
              </a:rPr>
              <a:t>因素</a:t>
            </a:r>
            <a:endParaRPr lang="zh-CN" altLang="zh-CN" dirty="0" smtClean="0">
              <a:solidFill>
                <a:srgbClr val="FF0000"/>
              </a:solidFill>
            </a:endParaRPr>
          </a:p>
          <a:p>
            <a:pPr>
              <a:lnSpc>
                <a:spcPct val="150000"/>
              </a:lnSpc>
            </a:pPr>
            <a:r>
              <a:rPr lang="en-US" altLang="zh-CN" dirty="0" smtClean="0"/>
              <a:t>1.</a:t>
            </a:r>
            <a:r>
              <a:rPr lang="zh-CN" altLang="zh-CN" dirty="0" smtClean="0"/>
              <a:t>材料需要在高温条件下能够保持稳定。材料能够在高温条件下保持原本的机械强度、绝缘性能，老化析出物应尽量不影响变压器油的绝缘性能。</a:t>
            </a:r>
          </a:p>
          <a:p>
            <a:pPr>
              <a:lnSpc>
                <a:spcPct val="150000"/>
              </a:lnSpc>
            </a:pPr>
            <a:r>
              <a:rPr lang="en-US" altLang="zh-CN" dirty="0" smtClean="0"/>
              <a:t>2.</a:t>
            </a:r>
            <a:r>
              <a:rPr lang="zh-CN" altLang="zh-CN" dirty="0" smtClean="0"/>
              <a:t>材料需要具有较强的绝缘性能，保证机器人内部部件与变压器本体在运行过程中不会相互产生放电。</a:t>
            </a:r>
            <a:endParaRPr lang="zh-CN" altLang="zh-CN" dirty="0"/>
          </a:p>
        </p:txBody>
      </p:sp>
      <p:sp>
        <p:nvSpPr>
          <p:cNvPr id="11" name="矩形 10"/>
          <p:cNvSpPr/>
          <p:nvPr/>
        </p:nvSpPr>
        <p:spPr>
          <a:xfrm>
            <a:off x="4162658" y="4345632"/>
            <a:ext cx="3886577" cy="461665"/>
          </a:xfrm>
          <a:prstGeom prst="rect">
            <a:avLst/>
          </a:prstGeom>
          <a:solidFill>
            <a:srgbClr val="FFC000"/>
          </a:solidFill>
        </p:spPr>
        <p:txBody>
          <a:bodyPr wrap="none">
            <a:spAutoFit/>
          </a:bodyPr>
          <a:lstStyle/>
          <a:p>
            <a:r>
              <a:rPr lang="en-US" altLang="zh-CN" sz="2400" dirty="0" smtClean="0"/>
              <a:t>ETFE</a:t>
            </a:r>
            <a:r>
              <a:rPr lang="zh-CN" altLang="zh-CN" sz="2400" dirty="0" smtClean="0"/>
              <a:t>等相对稳定的柔性材料</a:t>
            </a:r>
            <a:endParaRPr lang="zh-CN" altLang="en-US" sz="2400" dirty="0"/>
          </a:p>
        </p:txBody>
      </p:sp>
      <p:sp>
        <p:nvSpPr>
          <p:cNvPr id="12" name="矩形 11"/>
          <p:cNvSpPr/>
          <p:nvPr/>
        </p:nvSpPr>
        <p:spPr>
          <a:xfrm>
            <a:off x="3518095" y="5260032"/>
            <a:ext cx="5416868" cy="461665"/>
          </a:xfrm>
          <a:prstGeom prst="rect">
            <a:avLst/>
          </a:prstGeom>
          <a:solidFill>
            <a:srgbClr val="FFC000"/>
          </a:solidFill>
        </p:spPr>
        <p:txBody>
          <a:bodyPr wrap="none">
            <a:spAutoFit/>
          </a:bodyPr>
          <a:lstStyle/>
          <a:p>
            <a:r>
              <a:rPr lang="zh-CN" altLang="zh-CN" sz="2400" dirty="0" smtClean="0"/>
              <a:t>二氧化硅、陶瓷等绝对稳定的刚性材料</a:t>
            </a:r>
            <a:endParaRPr lang="zh-CN" altLang="en-US" sz="2400" dirty="0"/>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轨道式变压器</a:t>
            </a:r>
            <a:r>
              <a:rPr lang="zh-CN" altLang="en-US" dirty="0" smtClean="0"/>
              <a:t>内巡检机器人搭载传感器</a:t>
            </a:r>
            <a:endParaRPr lang="zh-CN" altLang="en-US" dirty="0"/>
          </a:p>
        </p:txBody>
      </p:sp>
      <p:sp>
        <p:nvSpPr>
          <p:cNvPr id="11" name="矩形 10"/>
          <p:cNvSpPr/>
          <p:nvPr/>
        </p:nvSpPr>
        <p:spPr>
          <a:xfrm>
            <a:off x="954891" y="2641600"/>
            <a:ext cx="1723549" cy="461665"/>
          </a:xfrm>
          <a:prstGeom prst="rect">
            <a:avLst/>
          </a:prstGeom>
          <a:solidFill>
            <a:srgbClr val="FFC000"/>
          </a:solidFill>
        </p:spPr>
        <p:txBody>
          <a:bodyPr wrap="none">
            <a:spAutoFit/>
          </a:bodyPr>
          <a:lstStyle/>
          <a:p>
            <a:r>
              <a:rPr lang="zh-CN" altLang="zh-CN" sz="2400" dirty="0" smtClean="0"/>
              <a:t>光学摄像头</a:t>
            </a:r>
            <a:endParaRPr lang="zh-CN" altLang="en-US" sz="2400" dirty="0"/>
          </a:p>
        </p:txBody>
      </p:sp>
      <p:sp>
        <p:nvSpPr>
          <p:cNvPr id="12" name="矩形 11"/>
          <p:cNvSpPr/>
          <p:nvPr/>
        </p:nvSpPr>
        <p:spPr>
          <a:xfrm>
            <a:off x="639359" y="4846320"/>
            <a:ext cx="2339102" cy="461665"/>
          </a:xfrm>
          <a:prstGeom prst="rect">
            <a:avLst/>
          </a:prstGeom>
          <a:solidFill>
            <a:srgbClr val="FFC000"/>
          </a:solidFill>
        </p:spPr>
        <p:txBody>
          <a:bodyPr wrap="none">
            <a:spAutoFit/>
          </a:bodyPr>
          <a:lstStyle/>
          <a:p>
            <a:r>
              <a:rPr lang="zh-CN" altLang="en-US" sz="2400" dirty="0" smtClean="0"/>
              <a:t>光纤光栅传感器</a:t>
            </a:r>
            <a:endParaRPr lang="zh-CN" altLang="en-US" sz="2400" dirty="0"/>
          </a:p>
        </p:txBody>
      </p:sp>
      <p:sp>
        <p:nvSpPr>
          <p:cNvPr id="57345" name="Rectangle 1"/>
          <p:cNvSpPr>
            <a:spLocks noChangeArrowheads="1"/>
          </p:cNvSpPr>
          <p:nvPr/>
        </p:nvSpPr>
        <p:spPr bwMode="auto">
          <a:xfrm>
            <a:off x="2978461" y="1779062"/>
            <a:ext cx="8034979" cy="21698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304800" fontAlgn="base">
              <a:lnSpc>
                <a:spcPct val="150000"/>
              </a:lnSpc>
              <a:spcBef>
                <a:spcPct val="0"/>
              </a:spcBef>
              <a:spcAft>
                <a:spcPct val="0"/>
              </a:spcAft>
              <a:buClrTx/>
              <a:buSzTx/>
              <a:buFontTx/>
              <a:buNone/>
              <a:tabLst/>
            </a:pPr>
            <a:r>
              <a:rPr lang="zh-CN" altLang="en-US" dirty="0" smtClean="0"/>
              <a:t>通过光学摄像头对变压器直接进行内部拍摄。</a:t>
            </a:r>
            <a:endParaRPr lang="en-US" altLang="zh-CN" dirty="0" smtClean="0"/>
          </a:p>
          <a:p>
            <a:pPr marR="0" lvl="0" indent="304800" fontAlgn="base">
              <a:lnSpc>
                <a:spcPct val="150000"/>
              </a:lnSpc>
              <a:spcBef>
                <a:spcPct val="0"/>
              </a:spcBef>
              <a:spcAft>
                <a:spcPct val="0"/>
              </a:spcAft>
              <a:buClrTx/>
              <a:buSzTx/>
              <a:buFontTx/>
              <a:buNone/>
              <a:tabLst/>
            </a:pPr>
            <a:r>
              <a:rPr lang="zh-CN" altLang="en-US" dirty="0" smtClean="0">
                <a:solidFill>
                  <a:srgbClr val="FF0000"/>
                </a:solidFill>
              </a:rPr>
              <a:t>难点：</a:t>
            </a:r>
            <a:r>
              <a:rPr lang="en-US" altLang="zh-CN" dirty="0" smtClean="0"/>
              <a:t>1.</a:t>
            </a:r>
            <a:r>
              <a:rPr lang="zh-CN" altLang="zh-CN" dirty="0" smtClean="0"/>
              <a:t>摄像头</a:t>
            </a:r>
            <a:r>
              <a:rPr lang="zh-CN" altLang="zh-CN" dirty="0" smtClean="0"/>
              <a:t>冷却水的循环通道问题。首先要兼顾冷却剂管道的平整性与机器人</a:t>
            </a:r>
            <a:r>
              <a:rPr lang="zh-CN" altLang="zh-CN" dirty="0" smtClean="0"/>
              <a:t>灵活性</a:t>
            </a:r>
            <a:r>
              <a:rPr lang="zh-CN" altLang="en-US" dirty="0" smtClean="0"/>
              <a:t>。</a:t>
            </a:r>
            <a:r>
              <a:rPr lang="zh-CN" altLang="zh-CN" dirty="0" smtClean="0"/>
              <a:t>另外</a:t>
            </a:r>
            <a:r>
              <a:rPr lang="zh-CN" altLang="zh-CN" dirty="0" smtClean="0"/>
              <a:t>就是要解决冷却剂在输送过程中减少与变压器油之间热交换的问题</a:t>
            </a:r>
            <a:r>
              <a:rPr lang="zh-CN" altLang="zh-CN" dirty="0" smtClean="0"/>
              <a:t>。</a:t>
            </a:r>
            <a:r>
              <a:rPr lang="en-US" altLang="zh-CN" dirty="0" smtClean="0"/>
              <a:t>2.</a:t>
            </a:r>
            <a:r>
              <a:rPr lang="zh-CN" altLang="en-US" dirty="0" smtClean="0"/>
              <a:t>由于变压器内部存在屏障，普通摄像头发挥的作用有限，不能直接看到绕组的变形情况。</a:t>
            </a:r>
            <a:endParaRPr lang="zh-CN" altLang="zh-CN" dirty="0" smtClean="0"/>
          </a:p>
        </p:txBody>
      </p:sp>
      <p:sp>
        <p:nvSpPr>
          <p:cNvPr id="34817" name="Rectangle 1"/>
          <p:cNvSpPr>
            <a:spLocks noChangeArrowheads="1"/>
          </p:cNvSpPr>
          <p:nvPr/>
        </p:nvSpPr>
        <p:spPr bwMode="auto">
          <a:xfrm>
            <a:off x="2763520" y="4263797"/>
            <a:ext cx="8571577" cy="175432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indent="304800" fontAlgn="base">
              <a:lnSpc>
                <a:spcPct val="150000"/>
              </a:lnSpc>
              <a:spcBef>
                <a:spcPct val="0"/>
              </a:spcBef>
              <a:spcAft>
                <a:spcPct val="0"/>
              </a:spcAft>
            </a:pPr>
            <a:r>
              <a:rPr lang="zh-CN" altLang="zh-CN" dirty="0" smtClean="0"/>
              <a:t>光纤</a:t>
            </a:r>
            <a:r>
              <a:rPr lang="zh-CN" altLang="zh-CN" dirty="0" smtClean="0"/>
              <a:t>布拉格光栅（</a:t>
            </a:r>
            <a:r>
              <a:rPr lang="en-US" altLang="zh-CN" dirty="0" smtClean="0"/>
              <a:t>FBG</a:t>
            </a:r>
            <a:r>
              <a:rPr lang="zh-CN" altLang="en-US" dirty="0" smtClean="0"/>
              <a:t>）会根据环境温度以及应变的变化来改变其反射的</a:t>
            </a:r>
            <a:r>
              <a:rPr lang="zh-CN" altLang="en-US" dirty="0" smtClean="0"/>
              <a:t>光</a:t>
            </a:r>
            <a:endParaRPr lang="en-US" altLang="zh-CN" dirty="0" smtClean="0"/>
          </a:p>
          <a:p>
            <a:pPr indent="304800" fontAlgn="base">
              <a:lnSpc>
                <a:spcPct val="150000"/>
              </a:lnSpc>
              <a:spcBef>
                <a:spcPct val="0"/>
              </a:spcBef>
              <a:spcAft>
                <a:spcPct val="0"/>
              </a:spcAft>
            </a:pPr>
            <a:r>
              <a:rPr lang="zh-CN" altLang="en-US" dirty="0" smtClean="0"/>
              <a:t>波</a:t>
            </a:r>
            <a:r>
              <a:rPr lang="zh-CN" altLang="en-US" dirty="0" smtClean="0"/>
              <a:t>波长，因此若将其作为变压器内部水听器使用，需考虑加入温度传感器</a:t>
            </a:r>
            <a:r>
              <a:rPr lang="zh-CN" altLang="en-US" dirty="0" smtClean="0"/>
              <a:t>并</a:t>
            </a:r>
            <a:endParaRPr lang="en-US" altLang="zh-CN" dirty="0" smtClean="0"/>
          </a:p>
          <a:p>
            <a:pPr indent="304800" fontAlgn="base">
              <a:lnSpc>
                <a:spcPct val="150000"/>
              </a:lnSpc>
              <a:spcBef>
                <a:spcPct val="0"/>
              </a:spcBef>
              <a:spcAft>
                <a:spcPct val="0"/>
              </a:spcAft>
            </a:pPr>
            <a:r>
              <a:rPr lang="zh-CN" altLang="en-US" dirty="0" smtClean="0"/>
              <a:t>对</a:t>
            </a:r>
            <a:r>
              <a:rPr lang="zh-CN" altLang="en-US" dirty="0" smtClean="0"/>
              <a:t>温度和应变进行解耦，以便得到准确的应变量和音频信号</a:t>
            </a:r>
            <a:r>
              <a:rPr lang="zh-CN" altLang="en-US" dirty="0" smtClean="0"/>
              <a:t>。</a:t>
            </a:r>
            <a:endParaRPr lang="en-US" altLang="zh-CN" dirty="0" smtClean="0"/>
          </a:p>
          <a:p>
            <a:pPr indent="304800" fontAlgn="base">
              <a:lnSpc>
                <a:spcPct val="150000"/>
              </a:lnSpc>
              <a:spcBef>
                <a:spcPct val="0"/>
              </a:spcBef>
              <a:spcAft>
                <a:spcPct val="0"/>
              </a:spcAft>
            </a:pPr>
            <a:r>
              <a:rPr lang="zh-CN" altLang="en-US" dirty="0" smtClean="0">
                <a:solidFill>
                  <a:srgbClr val="FF0000"/>
                </a:solidFill>
              </a:rPr>
              <a:t>难点：</a:t>
            </a:r>
            <a:r>
              <a:rPr lang="zh-CN" altLang="en-US" dirty="0" smtClean="0"/>
              <a:t>将整个光的射入与光的反射路径势必要通过光纤，易造成光纤缠绕问题。</a:t>
            </a:r>
            <a:endParaRPr lang="zh-CN" altLang="en-US" dirty="0" smtClean="0"/>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56329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变压器内巡检</a:t>
            </a:r>
            <a:r>
              <a:rPr lang="zh-CN" altLang="en-US" dirty="0" smtClean="0"/>
              <a:t>机器人方案对比</a:t>
            </a:r>
            <a:endParaRPr lang="zh-CN" altLang="en-US" dirty="0"/>
          </a:p>
        </p:txBody>
      </p:sp>
      <p:graphicFrame>
        <p:nvGraphicFramePr>
          <p:cNvPr id="10" name="表格 9"/>
          <p:cNvGraphicFramePr>
            <a:graphicFrameLocks noGrp="1"/>
          </p:cNvGraphicFramePr>
          <p:nvPr/>
        </p:nvGraphicFramePr>
        <p:xfrm>
          <a:off x="1574800" y="1225974"/>
          <a:ext cx="8615681" cy="5418666"/>
        </p:xfrm>
        <a:graphic>
          <a:graphicData uri="http://schemas.openxmlformats.org/drawingml/2006/table">
            <a:tbl>
              <a:tblPr/>
              <a:tblGrid>
                <a:gridCol w="2871231"/>
                <a:gridCol w="2872225"/>
                <a:gridCol w="2872225"/>
              </a:tblGrid>
              <a:tr h="749390">
                <a:tc>
                  <a:txBody>
                    <a:bodyPr/>
                    <a:lstStyle/>
                    <a:p>
                      <a:pPr indent="270510" algn="ctr">
                        <a:spcBef>
                          <a:spcPts val="600"/>
                        </a:spcBef>
                        <a:spcAft>
                          <a:spcPts val="600"/>
                        </a:spcAft>
                      </a:pPr>
                      <a:r>
                        <a:rPr lang="zh-CN" sz="1400" b="1" kern="100" dirty="0">
                          <a:latin typeface="+mn-ea"/>
                          <a:ea typeface="+mn-ea"/>
                          <a:cs typeface="Times New Roman"/>
                        </a:rPr>
                        <a:t>方案编号</a:t>
                      </a:r>
                      <a:endParaRPr lang="zh-CN" sz="1200" kern="100" dirty="0">
                        <a:latin typeface="+mn-ea"/>
                        <a:ea typeface="+mn-ea"/>
                        <a:cs typeface="Times New Roman"/>
                      </a:endParaRPr>
                    </a:p>
                    <a:p>
                      <a:pPr indent="270510" algn="l">
                        <a:spcBef>
                          <a:spcPts val="600"/>
                        </a:spcBef>
                        <a:spcAft>
                          <a:spcPts val="600"/>
                        </a:spcAft>
                      </a:pPr>
                      <a:r>
                        <a:rPr lang="zh-CN" sz="1400" b="1" kern="100" dirty="0">
                          <a:latin typeface="+mn-ea"/>
                          <a:ea typeface="+mn-ea"/>
                          <a:cs typeface="Times New Roman"/>
                        </a:rPr>
                        <a:t>评价方面</a:t>
                      </a:r>
                      <a:endParaRPr lang="zh-CN" sz="1200" kern="100" dirty="0">
                        <a:latin typeface="+mn-ea"/>
                        <a:ea typeface="+mn-ea"/>
                        <a:cs typeface="Times New Roman"/>
                      </a:endParaRPr>
                    </a:p>
                  </a:txBody>
                  <a:tcPr marL="43234" marR="432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70510" algn="ctr">
                        <a:spcBef>
                          <a:spcPts val="600"/>
                        </a:spcBef>
                        <a:spcAft>
                          <a:spcPts val="600"/>
                        </a:spcAft>
                      </a:pPr>
                      <a:r>
                        <a:rPr lang="zh-CN" sz="2000" b="1" kern="100" dirty="0">
                          <a:latin typeface="+mn-ea"/>
                          <a:ea typeface="+mn-ea"/>
                          <a:cs typeface="Times New Roman"/>
                        </a:rPr>
                        <a:t>方案</a:t>
                      </a:r>
                      <a:r>
                        <a:rPr lang="zh-CN" sz="2000" b="1" kern="100" dirty="0" smtClean="0">
                          <a:latin typeface="+mn-ea"/>
                          <a:ea typeface="+mn-ea"/>
                          <a:cs typeface="Times New Roman"/>
                        </a:rPr>
                        <a:t>一</a:t>
                      </a:r>
                      <a:r>
                        <a:rPr lang="en-US" altLang="zh-CN" sz="2000" b="1" kern="100" dirty="0" smtClean="0">
                          <a:latin typeface="+mn-ea"/>
                          <a:ea typeface="+mn-ea"/>
                          <a:cs typeface="Times New Roman"/>
                        </a:rPr>
                        <a:t>  </a:t>
                      </a:r>
                      <a:r>
                        <a:rPr lang="zh-CN" altLang="en-US" sz="2000" b="1" kern="100" dirty="0" smtClean="0">
                          <a:latin typeface="+mn-ea"/>
                          <a:ea typeface="+mn-ea"/>
                          <a:cs typeface="Times New Roman"/>
                        </a:rPr>
                        <a:t>潜艇式</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0510" algn="ctr">
                        <a:spcBef>
                          <a:spcPts val="600"/>
                        </a:spcBef>
                        <a:spcAft>
                          <a:spcPts val="600"/>
                        </a:spcAft>
                      </a:pPr>
                      <a:r>
                        <a:rPr lang="zh-CN" sz="2000" b="1" kern="100" dirty="0">
                          <a:latin typeface="+mn-ea"/>
                          <a:ea typeface="+mn-ea"/>
                          <a:cs typeface="Times New Roman"/>
                        </a:rPr>
                        <a:t>方案</a:t>
                      </a:r>
                      <a:r>
                        <a:rPr lang="zh-CN" sz="2000" b="1" kern="100" dirty="0" smtClean="0">
                          <a:latin typeface="+mn-ea"/>
                          <a:ea typeface="+mn-ea"/>
                          <a:cs typeface="Times New Roman"/>
                        </a:rPr>
                        <a:t>二</a:t>
                      </a:r>
                      <a:r>
                        <a:rPr lang="en-US" altLang="zh-CN" sz="2000" b="1" kern="100" dirty="0" smtClean="0">
                          <a:latin typeface="+mn-ea"/>
                          <a:ea typeface="+mn-ea"/>
                          <a:cs typeface="Times New Roman"/>
                        </a:rPr>
                        <a:t>  </a:t>
                      </a:r>
                      <a:r>
                        <a:rPr lang="zh-CN" altLang="en-US" sz="2000" b="1" kern="100" dirty="0" smtClean="0">
                          <a:latin typeface="+mn-ea"/>
                          <a:ea typeface="+mn-ea"/>
                          <a:cs typeface="Times New Roman"/>
                        </a:rPr>
                        <a:t>轨道式</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90">
                <a:tc>
                  <a:txBody>
                    <a:bodyPr/>
                    <a:lstStyle/>
                    <a:p>
                      <a:pPr indent="270510" algn="ctr">
                        <a:spcBef>
                          <a:spcPts val="600"/>
                        </a:spcBef>
                        <a:spcAft>
                          <a:spcPts val="600"/>
                        </a:spcAft>
                      </a:pPr>
                      <a:r>
                        <a:rPr lang="zh-CN" sz="2000" b="1" kern="100" dirty="0">
                          <a:latin typeface="+mn-ea"/>
                          <a:ea typeface="+mn-ea"/>
                          <a:cs typeface="Times New Roman"/>
                        </a:rPr>
                        <a:t>能源供给</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电池组为环形结构的聚合物锂离子电池，一般的小型聚合物锂离子电池工作温度不超过</a:t>
                      </a:r>
                      <a:r>
                        <a:rPr lang="en-US" sz="1200" kern="100" dirty="0">
                          <a:latin typeface="+mn-ea"/>
                          <a:ea typeface="+mn-ea"/>
                          <a:cs typeface="Times New Roman"/>
                        </a:rPr>
                        <a:t>70</a:t>
                      </a:r>
                      <a:r>
                        <a:rPr lang="zh-CN" sz="1200" kern="100" dirty="0">
                          <a:latin typeface="+mn-ea"/>
                          <a:ea typeface="+mn-ea"/>
                          <a:cs typeface="Times New Roman"/>
                        </a:rPr>
                        <a:t>℃，而变压器运行温度可达到</a:t>
                      </a:r>
                      <a:r>
                        <a:rPr lang="en-US" sz="1200" kern="100" dirty="0">
                          <a:latin typeface="+mn-ea"/>
                          <a:ea typeface="+mn-ea"/>
                          <a:cs typeface="Times New Roman"/>
                        </a:rPr>
                        <a:t>80</a:t>
                      </a:r>
                      <a:r>
                        <a:rPr lang="zh-CN" sz="1200" kern="100" dirty="0" smtClean="0">
                          <a:latin typeface="+mn-ea"/>
                          <a:ea typeface="+mn-ea"/>
                          <a:cs typeface="Times New Roman"/>
                        </a:rPr>
                        <a:t>℃</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可通过滑动触电式对机器人进行供电，可行性较高</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90">
                <a:tc>
                  <a:txBody>
                    <a:bodyPr/>
                    <a:lstStyle/>
                    <a:p>
                      <a:pPr indent="270510" algn="ctr">
                        <a:spcBef>
                          <a:spcPts val="600"/>
                        </a:spcBef>
                        <a:spcAft>
                          <a:spcPts val="600"/>
                        </a:spcAft>
                      </a:pPr>
                      <a:r>
                        <a:rPr lang="zh-CN" sz="2000" b="1" kern="100" dirty="0">
                          <a:latin typeface="+mn-ea"/>
                          <a:ea typeface="+mn-ea"/>
                          <a:cs typeface="Times New Roman"/>
                        </a:rPr>
                        <a:t>信号传输</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基于</a:t>
                      </a:r>
                      <a:r>
                        <a:rPr lang="en-US" sz="1200" kern="100" dirty="0" err="1">
                          <a:latin typeface="+mn-ea"/>
                          <a:ea typeface="+mn-ea"/>
                          <a:cs typeface="Times New Roman"/>
                        </a:rPr>
                        <a:t>WiFi</a:t>
                      </a:r>
                      <a:r>
                        <a:rPr lang="zh-CN" sz="1200" kern="100" dirty="0">
                          <a:latin typeface="+mn-ea"/>
                          <a:ea typeface="+mn-ea"/>
                          <a:cs typeface="Times New Roman"/>
                        </a:rPr>
                        <a:t>遥控的控制系统可行性通过了理论验证，而实验验证仅在变压器非运行情况下进行，是否可用于实际工作环境有待</a:t>
                      </a:r>
                      <a:r>
                        <a:rPr lang="zh-CN" sz="1200" kern="100" dirty="0" smtClean="0">
                          <a:latin typeface="+mn-ea"/>
                          <a:ea typeface="+mn-ea"/>
                          <a:cs typeface="Times New Roman"/>
                        </a:rPr>
                        <a:t>验证</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电磁场可能对机器人的信号传输干扰。基于</a:t>
                      </a:r>
                      <a:r>
                        <a:rPr lang="en-US" sz="1200" kern="100" dirty="0" err="1">
                          <a:latin typeface="+mn-ea"/>
                          <a:ea typeface="+mn-ea"/>
                          <a:cs typeface="Times New Roman"/>
                        </a:rPr>
                        <a:t>WiFi</a:t>
                      </a:r>
                      <a:r>
                        <a:rPr lang="zh-CN" sz="1200" kern="100" dirty="0">
                          <a:latin typeface="+mn-ea"/>
                          <a:ea typeface="+mn-ea"/>
                          <a:cs typeface="Times New Roman"/>
                        </a:rPr>
                        <a:t>遥控的控制系统可否用于实际工作环境有</a:t>
                      </a:r>
                      <a:r>
                        <a:rPr lang="zh-CN" sz="1200" kern="100" dirty="0" smtClean="0">
                          <a:latin typeface="+mn-ea"/>
                          <a:ea typeface="+mn-ea"/>
                          <a:cs typeface="Times New Roman"/>
                        </a:rPr>
                        <a:t>待验</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22326">
                <a:tc>
                  <a:txBody>
                    <a:bodyPr/>
                    <a:lstStyle/>
                    <a:p>
                      <a:pPr indent="270510" algn="ctr">
                        <a:spcBef>
                          <a:spcPts val="600"/>
                        </a:spcBef>
                        <a:spcAft>
                          <a:spcPts val="600"/>
                        </a:spcAft>
                      </a:pPr>
                      <a:r>
                        <a:rPr lang="zh-CN" sz="2000" b="1" kern="100" dirty="0">
                          <a:latin typeface="+mn-ea"/>
                          <a:ea typeface="+mn-ea"/>
                          <a:cs typeface="Times New Roman"/>
                        </a:rPr>
                        <a:t>高温影响</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en-US" sz="1200" kern="100" dirty="0" err="1">
                          <a:latin typeface="+mn-ea"/>
                          <a:ea typeface="+mn-ea"/>
                          <a:cs typeface="Times New Roman"/>
                        </a:rPr>
                        <a:t>GoPro</a:t>
                      </a:r>
                      <a:r>
                        <a:rPr lang="en-US" sz="1200" kern="100" dirty="0">
                          <a:latin typeface="+mn-ea"/>
                          <a:ea typeface="+mn-ea"/>
                          <a:cs typeface="Times New Roman"/>
                        </a:rPr>
                        <a:t> HERO session</a:t>
                      </a:r>
                      <a:r>
                        <a:rPr lang="zh-CN" sz="1200" kern="100" dirty="0">
                          <a:latin typeface="+mn-ea"/>
                          <a:ea typeface="+mn-ea"/>
                          <a:cs typeface="Times New Roman"/>
                        </a:rPr>
                        <a:t>迷你高清运动摄像机工作温度不超过</a:t>
                      </a:r>
                      <a:r>
                        <a:rPr lang="en-US" sz="1200" kern="100" dirty="0">
                          <a:latin typeface="+mn-ea"/>
                          <a:ea typeface="+mn-ea"/>
                          <a:cs typeface="Times New Roman"/>
                        </a:rPr>
                        <a:t>70</a:t>
                      </a:r>
                      <a:r>
                        <a:rPr lang="zh-CN" sz="1200" kern="100" dirty="0">
                          <a:latin typeface="+mn-ea"/>
                          <a:ea typeface="+mn-ea"/>
                          <a:cs typeface="Times New Roman"/>
                        </a:rPr>
                        <a:t>℃，</a:t>
                      </a:r>
                      <a:r>
                        <a:rPr lang="en-US" sz="1200" kern="100" dirty="0">
                          <a:latin typeface="+mn-ea"/>
                          <a:ea typeface="+mn-ea"/>
                          <a:cs typeface="Times New Roman"/>
                        </a:rPr>
                        <a:t>CCD</a:t>
                      </a:r>
                      <a:r>
                        <a:rPr lang="zh-CN" sz="1200" kern="100" dirty="0">
                          <a:latin typeface="+mn-ea"/>
                          <a:ea typeface="+mn-ea"/>
                          <a:cs typeface="Times New Roman"/>
                        </a:rPr>
                        <a:t>（电荷耦合元件）摄像头在工作温度过高时会产生噪音，需要制冷设备以保持其良好的性能，因此将影响机器人</a:t>
                      </a:r>
                      <a:r>
                        <a:rPr lang="zh-CN" sz="1200" kern="100" dirty="0" smtClean="0">
                          <a:latin typeface="+mn-ea"/>
                          <a:ea typeface="+mn-ea"/>
                          <a:cs typeface="Times New Roman"/>
                        </a:rPr>
                        <a:t>体积</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高温环境对光学摄像头传感装置的影响。为保障机器人的灵活性与可靠性，需要合适的冷却</a:t>
                      </a:r>
                      <a:r>
                        <a:rPr lang="zh-CN" sz="1200" kern="100" dirty="0" smtClean="0">
                          <a:latin typeface="+mn-ea"/>
                          <a:ea typeface="+mn-ea"/>
                          <a:cs typeface="Times New Roman"/>
                        </a:rPr>
                        <a:t>手段</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90">
                <a:tc>
                  <a:txBody>
                    <a:bodyPr/>
                    <a:lstStyle/>
                    <a:p>
                      <a:pPr indent="270510" algn="ctr">
                        <a:spcBef>
                          <a:spcPts val="600"/>
                        </a:spcBef>
                        <a:spcAft>
                          <a:spcPts val="600"/>
                        </a:spcAft>
                      </a:pPr>
                      <a:r>
                        <a:rPr lang="zh-CN" sz="2000" b="1" kern="100" dirty="0">
                          <a:latin typeface="+mn-ea"/>
                          <a:ea typeface="+mn-ea"/>
                          <a:cs typeface="Times New Roman"/>
                        </a:rPr>
                        <a:t>安全稳定性</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出现失灵的情况下难以取出，而且会对变压器造成重大安全影响</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安全稳定性较高，一旦机器人本体出现问题也不会对变压器本体造成影响</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90">
                <a:tc>
                  <a:txBody>
                    <a:bodyPr/>
                    <a:lstStyle/>
                    <a:p>
                      <a:pPr indent="270510" algn="ctr">
                        <a:spcBef>
                          <a:spcPts val="600"/>
                        </a:spcBef>
                        <a:spcAft>
                          <a:spcPts val="600"/>
                        </a:spcAft>
                      </a:pPr>
                      <a:r>
                        <a:rPr lang="zh-CN" sz="2000" b="1" kern="100" dirty="0">
                          <a:latin typeface="+mn-ea"/>
                          <a:ea typeface="+mn-ea"/>
                          <a:cs typeface="Times New Roman"/>
                        </a:rPr>
                        <a:t>灵活性</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a:latin typeface="+mn-ea"/>
                          <a:ea typeface="+mn-ea"/>
                          <a:cs typeface="Times New Roman"/>
                        </a:rPr>
                        <a:t>通过对油流的控制对机器人本体进行位置方向控制，具有很强的机动性</a:t>
                      </a:r>
                      <a:endParaRPr lang="zh-CN" sz="1100" kern="10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Bef>
                          <a:spcPts val="600"/>
                        </a:spcBef>
                        <a:spcAft>
                          <a:spcPts val="600"/>
                        </a:spcAft>
                      </a:pPr>
                      <a:r>
                        <a:rPr lang="zh-CN" sz="1200" kern="100" dirty="0">
                          <a:latin typeface="+mn-ea"/>
                          <a:ea typeface="+mn-ea"/>
                          <a:cs typeface="Times New Roman"/>
                        </a:rPr>
                        <a:t>可以沿轨道进行滑动，机动性尚可</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90">
                <a:tc>
                  <a:txBody>
                    <a:bodyPr/>
                    <a:lstStyle/>
                    <a:p>
                      <a:pPr indent="270510" algn="ctr">
                        <a:spcBef>
                          <a:spcPts val="600"/>
                        </a:spcBef>
                        <a:spcAft>
                          <a:spcPts val="600"/>
                        </a:spcAft>
                      </a:pPr>
                      <a:r>
                        <a:rPr lang="zh-CN" sz="2000" b="1" kern="100" dirty="0">
                          <a:latin typeface="+mn-ea"/>
                          <a:ea typeface="+mn-ea"/>
                          <a:cs typeface="Times New Roman"/>
                        </a:rPr>
                        <a:t>负载能力</a:t>
                      </a:r>
                      <a:endParaRPr lang="zh-CN" sz="18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Bef>
                          <a:spcPts val="600"/>
                        </a:spcBef>
                        <a:spcAft>
                          <a:spcPts val="600"/>
                        </a:spcAft>
                      </a:pPr>
                      <a:r>
                        <a:rPr lang="zh-CN" sz="1200" kern="100" dirty="0">
                          <a:latin typeface="+mn-ea"/>
                          <a:ea typeface="+mn-ea"/>
                          <a:cs typeface="Times New Roman"/>
                        </a:rPr>
                        <a:t>负载能力较弱</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Bef>
                          <a:spcPts val="600"/>
                        </a:spcBef>
                        <a:spcAft>
                          <a:spcPts val="600"/>
                        </a:spcAft>
                      </a:pPr>
                      <a:r>
                        <a:rPr lang="zh-CN" sz="1200" kern="100" dirty="0">
                          <a:latin typeface="+mn-ea"/>
                          <a:ea typeface="+mn-ea"/>
                          <a:cs typeface="Times New Roman"/>
                        </a:rPr>
                        <a:t>具有较大的负载能力</a:t>
                      </a:r>
                      <a:endParaRPr lang="zh-CN" sz="1100" kern="100" dirty="0">
                        <a:latin typeface="+mn-ea"/>
                        <a:ea typeface="+mn-ea"/>
                        <a:cs typeface="Times New Roman"/>
                      </a:endParaRPr>
                    </a:p>
                  </a:txBody>
                  <a:tcPr marL="43234" marR="4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0177" name="Rectangle 1"/>
          <p:cNvSpPr>
            <a:spLocks noChangeArrowheads="1"/>
          </p:cNvSpPr>
          <p:nvPr/>
        </p:nvSpPr>
        <p:spPr bwMode="auto">
          <a:xfrm>
            <a:off x="1094002" y="1637779"/>
            <a:ext cx="9634958"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n-ea"/>
                <a:cs typeface="Times New Roman" pitchFamily="18" charset="0"/>
              </a:rPr>
              <a:t>1.</a:t>
            </a:r>
            <a:r>
              <a:rPr kumimoji="0" lang="zh-CN" altLang="en-US" sz="2400" b="0" i="0" u="none" strike="noStrike" cap="none" normalizeH="0" baseline="0" dirty="0" smtClean="0">
                <a:ln>
                  <a:noFill/>
                </a:ln>
                <a:solidFill>
                  <a:schemeClr val="tx1"/>
                </a:solidFill>
                <a:effectLst/>
                <a:latin typeface="+mn-ea"/>
                <a:cs typeface="Times New Roman" pitchFamily="18" charset="0"/>
              </a:rPr>
              <a:t>需要在保证机器人在变压器内部与绕组等高电位部件保持足够的安全距离。这就提出了两点要求：</a:t>
            </a:r>
            <a:r>
              <a:rPr kumimoji="0" lang="en-US" altLang="zh-CN" sz="2400" b="0" i="0" u="none" strike="noStrike" cap="none" normalizeH="0" baseline="0" dirty="0" smtClean="0">
                <a:ln>
                  <a:noFill/>
                </a:ln>
                <a:solidFill>
                  <a:schemeClr val="tx1"/>
                </a:solidFill>
                <a:effectLst/>
                <a:latin typeface="+mn-ea"/>
                <a:cs typeface="Times New Roman" pitchFamily="18" charset="0"/>
              </a:rPr>
              <a:t>1</a:t>
            </a:r>
            <a:r>
              <a:rPr kumimoji="0" lang="zh-CN" altLang="en-US" sz="2400" b="0" i="0" u="none" strike="noStrike" cap="none" normalizeH="0" baseline="0" dirty="0" smtClean="0">
                <a:ln>
                  <a:noFill/>
                </a:ln>
                <a:solidFill>
                  <a:schemeClr val="tx1"/>
                </a:solidFill>
                <a:effectLst/>
                <a:latin typeface="+mn-ea"/>
                <a:cs typeface="Times New Roman" pitchFamily="18" charset="0"/>
              </a:rPr>
              <a:t>）机器人的结构需要尽量紧凑。</a:t>
            </a:r>
            <a:r>
              <a:rPr kumimoji="0" lang="en-US" altLang="zh-CN" sz="2400" b="0" i="0" u="none" strike="noStrike" cap="none" normalizeH="0" baseline="0" dirty="0" smtClean="0">
                <a:ln>
                  <a:noFill/>
                </a:ln>
                <a:solidFill>
                  <a:schemeClr val="tx1"/>
                </a:solidFill>
                <a:effectLst/>
                <a:latin typeface="+mn-ea"/>
                <a:cs typeface="Times New Roman" pitchFamily="18" charset="0"/>
              </a:rPr>
              <a:t>2</a:t>
            </a:r>
            <a:r>
              <a:rPr kumimoji="0" lang="zh-CN" altLang="en-US" sz="2400" b="0" i="0" u="none" strike="noStrike" cap="none" normalizeH="0" baseline="0" dirty="0" smtClean="0">
                <a:ln>
                  <a:noFill/>
                </a:ln>
                <a:solidFill>
                  <a:schemeClr val="tx1"/>
                </a:solidFill>
                <a:effectLst/>
                <a:latin typeface="+mn-ea"/>
                <a:cs typeface="Times New Roman" pitchFamily="18" charset="0"/>
              </a:rPr>
              <a:t>）机器人外壳具备一定的绝缘能力。</a:t>
            </a:r>
            <a:endParaRPr kumimoji="0" lang="zh-CN" altLang="en-US" sz="1200" b="0" i="0" u="none" strike="noStrike" cap="none" normalizeH="0" baseline="0" dirty="0" smtClean="0">
              <a:ln>
                <a:noFill/>
              </a:ln>
              <a:solidFill>
                <a:schemeClr val="tx1"/>
              </a:solidFill>
              <a:effectLst/>
              <a:latin typeface="+mn-ea"/>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n-ea"/>
                <a:cs typeface="Times New Roman" pitchFamily="18" charset="0"/>
              </a:rPr>
              <a:t>2.</a:t>
            </a:r>
            <a:r>
              <a:rPr kumimoji="0" lang="zh-CN" altLang="en-US" sz="2400" b="0" i="0" u="none" strike="noStrike" cap="none" normalizeH="0" baseline="0" dirty="0" smtClean="0">
                <a:ln>
                  <a:noFill/>
                </a:ln>
                <a:solidFill>
                  <a:schemeClr val="tx1"/>
                </a:solidFill>
                <a:effectLst/>
                <a:latin typeface="+mn-ea"/>
                <a:cs typeface="Times New Roman" pitchFamily="18" charset="0"/>
              </a:rPr>
              <a:t>电磁场可能对机器人的信号传输干扰。基于</a:t>
            </a:r>
            <a:r>
              <a:rPr kumimoji="0" lang="en-US" altLang="zh-CN" sz="2400" b="0" i="0" u="none" strike="noStrike" cap="none" normalizeH="0" baseline="0" dirty="0" err="1" smtClean="0">
                <a:ln>
                  <a:noFill/>
                </a:ln>
                <a:solidFill>
                  <a:schemeClr val="tx1"/>
                </a:solidFill>
                <a:effectLst/>
                <a:latin typeface="+mn-ea"/>
                <a:cs typeface="Times New Roman" pitchFamily="18" charset="0"/>
              </a:rPr>
              <a:t>WiFi</a:t>
            </a:r>
            <a:r>
              <a:rPr kumimoji="0" lang="zh-CN" altLang="en-US" sz="2400" b="0" i="0" u="none" strike="noStrike" cap="none" normalizeH="0" baseline="0" dirty="0" smtClean="0">
                <a:ln>
                  <a:noFill/>
                </a:ln>
                <a:solidFill>
                  <a:schemeClr val="tx1"/>
                </a:solidFill>
                <a:effectLst/>
                <a:latin typeface="+mn-ea"/>
                <a:cs typeface="Times New Roman" pitchFamily="18" charset="0"/>
              </a:rPr>
              <a:t>遥控的控制系统可否用于实际工作环境有待验证；</a:t>
            </a:r>
            <a:endParaRPr kumimoji="0" lang="zh-CN" altLang="en-US" sz="1200" b="0" i="0" u="none" strike="noStrike" cap="none" normalizeH="0" baseline="0" dirty="0" smtClean="0">
              <a:ln>
                <a:noFill/>
              </a:ln>
              <a:solidFill>
                <a:schemeClr val="tx1"/>
              </a:solidFill>
              <a:effectLst/>
              <a:latin typeface="+mn-ea"/>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n-ea"/>
                <a:cs typeface="Times New Roman" pitchFamily="18" charset="0"/>
              </a:rPr>
              <a:t>3.</a:t>
            </a:r>
            <a:r>
              <a:rPr kumimoji="0" lang="zh-CN" altLang="en-US" sz="2400" b="0" i="0" u="none" strike="noStrike" cap="none" normalizeH="0" baseline="0" dirty="0" smtClean="0">
                <a:ln>
                  <a:noFill/>
                </a:ln>
                <a:solidFill>
                  <a:schemeClr val="tx1"/>
                </a:solidFill>
                <a:effectLst/>
                <a:latin typeface="+mn-ea"/>
                <a:cs typeface="Times New Roman" pitchFamily="18" charset="0"/>
              </a:rPr>
              <a:t>高温环境对光学摄像头传感装置的影响。为保障机器人的灵活性与可靠性，需要合适的冷却手段。另外由于变压器内部屏障的存在不能直观的拍摄到绕组状态。</a:t>
            </a:r>
            <a:endParaRPr kumimoji="0" lang="en-US" altLang="zh-CN" sz="2400" b="0" i="0" u="none" strike="noStrike" cap="none" normalizeH="0" baseline="0" dirty="0" smtClean="0">
              <a:ln>
                <a:noFill/>
              </a:ln>
              <a:solidFill>
                <a:schemeClr val="tx1"/>
              </a:solidFill>
              <a:effectLst/>
              <a:latin typeface="+mn-ea"/>
              <a:cs typeface="Times New Roman" pitchFamily="18" charset="0"/>
            </a:endParaRPr>
          </a:p>
          <a:p>
            <a:pPr lvl="0" indent="304800" defTabSz="914400" eaLnBrk="0" fontAlgn="base" hangingPunct="0">
              <a:spcBef>
                <a:spcPct val="0"/>
              </a:spcBef>
              <a:spcAft>
                <a:spcPct val="0"/>
              </a:spcAft>
            </a:pPr>
            <a:r>
              <a:rPr lang="en-US" altLang="zh-CN" sz="2400" dirty="0" smtClean="0">
                <a:latin typeface="+mn-ea"/>
                <a:cs typeface="Times New Roman" pitchFamily="18" charset="0"/>
              </a:rPr>
              <a:t>4.</a:t>
            </a:r>
            <a:r>
              <a:rPr lang="zh-CN" altLang="en-US" sz="2400" dirty="0" smtClean="0">
                <a:latin typeface="+mn-ea"/>
                <a:cs typeface="Times New Roman" pitchFamily="18" charset="0"/>
              </a:rPr>
              <a:t>光纤光栅传感器：将</a:t>
            </a:r>
            <a:r>
              <a:rPr lang="zh-CN" altLang="en-US" sz="2400" dirty="0" smtClean="0">
                <a:latin typeface="+mn-ea"/>
                <a:cs typeface="Times New Roman" pitchFamily="18" charset="0"/>
              </a:rPr>
              <a:t>整个光的射入与光的反射路径势必要通过</a:t>
            </a:r>
            <a:r>
              <a:rPr lang="zh-CN" altLang="en-US" sz="2400" dirty="0" smtClean="0">
                <a:latin typeface="+mn-ea"/>
                <a:cs typeface="Times New Roman" pitchFamily="18" charset="0"/>
              </a:rPr>
              <a:t>光纤易</a:t>
            </a:r>
            <a:r>
              <a:rPr lang="zh-CN" altLang="en-US" sz="2400" dirty="0" smtClean="0">
                <a:latin typeface="+mn-ea"/>
                <a:cs typeface="Times New Roman" pitchFamily="18" charset="0"/>
              </a:rPr>
              <a:t>造成光纤缠绕问题。</a:t>
            </a:r>
          </a:p>
        </p:txBody>
      </p:sp>
      <p:sp>
        <p:nvSpPr>
          <p:cNvPr id="11" name="圆角矩形 10"/>
          <p:cNvSpPr/>
          <p:nvPr/>
        </p:nvSpPr>
        <p:spPr>
          <a:xfrm>
            <a:off x="3729530" y="89857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变压器内巡检</a:t>
            </a:r>
            <a:r>
              <a:rPr lang="zh-CN" altLang="en-US" dirty="0" smtClean="0"/>
              <a:t>机器人方案二难点汇总</a:t>
            </a:r>
            <a:endParaRPr lang="zh-CN" altLang="en-US" dirty="0"/>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 name="圆角矩形 13"/>
          <p:cNvSpPr/>
          <p:nvPr/>
        </p:nvSpPr>
        <p:spPr>
          <a:xfrm>
            <a:off x="3640015" y="855391"/>
            <a:ext cx="4224139" cy="638129"/>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itchFamily="34" charset="-122"/>
                <a:ea typeface="微软雅黑" pitchFamily="34" charset="-122"/>
              </a:rPr>
              <a:t>工作进展总结</a:t>
            </a:r>
          </a:p>
        </p:txBody>
      </p:sp>
      <p:graphicFrame>
        <p:nvGraphicFramePr>
          <p:cNvPr id="9" name="表格 8"/>
          <p:cNvGraphicFramePr>
            <a:graphicFrameLocks noGrp="1"/>
          </p:cNvGraphicFramePr>
          <p:nvPr/>
        </p:nvGraphicFramePr>
        <p:xfrm>
          <a:off x="1094002" y="1897380"/>
          <a:ext cx="10251440" cy="4375272"/>
        </p:xfrm>
        <a:graphic>
          <a:graphicData uri="http://schemas.openxmlformats.org/drawingml/2006/table">
            <a:tbl>
              <a:tblPr/>
              <a:tblGrid>
                <a:gridCol w="1534309"/>
                <a:gridCol w="5834969"/>
                <a:gridCol w="1270000"/>
                <a:gridCol w="1612162"/>
              </a:tblGrid>
              <a:tr h="434580">
                <a:tc>
                  <a:txBody>
                    <a:bodyPr/>
                    <a:lstStyle/>
                    <a:p>
                      <a:pPr algn="ctr" fontAlgn="b"/>
                      <a:r>
                        <a:rPr lang="zh-CN" altLang="en-US" sz="1400" b="1" i="0" u="none" strike="noStrike" dirty="0">
                          <a:latin typeface="微软雅黑"/>
                        </a:rPr>
                        <a:t>类别</a:t>
                      </a:r>
                    </a:p>
                  </a:txBody>
                  <a:tcPr marL="7620" marR="7620" marT="7620" marB="0" anchor="ctr">
                    <a:lnL>
                      <a:noFill/>
                    </a:lnL>
                    <a:lnR>
                      <a:noFill/>
                    </a:lnR>
                    <a:lnT>
                      <a:noFill/>
                    </a:lnT>
                    <a:lnB>
                      <a:noFill/>
                    </a:lnB>
                    <a:solidFill>
                      <a:srgbClr val="2683C6">
                        <a:alpha val="52000"/>
                      </a:srgbClr>
                    </a:solidFill>
                  </a:tcPr>
                </a:tc>
                <a:tc>
                  <a:txBody>
                    <a:bodyPr/>
                    <a:lstStyle/>
                    <a:p>
                      <a:pPr algn="ctr" fontAlgn="b"/>
                      <a:r>
                        <a:rPr lang="zh-CN" altLang="en-US" sz="1400" b="1" i="0" u="none" strike="noStrike" dirty="0">
                          <a:latin typeface="微软雅黑"/>
                        </a:rPr>
                        <a:t>工作项目</a:t>
                      </a:r>
                    </a:p>
                  </a:txBody>
                  <a:tcPr marL="7620" marR="7620" marT="7620" marB="0" anchor="ctr">
                    <a:lnL>
                      <a:noFill/>
                    </a:lnL>
                    <a:lnR>
                      <a:noFill/>
                    </a:lnR>
                    <a:lnT>
                      <a:noFill/>
                    </a:lnT>
                    <a:lnB>
                      <a:noFill/>
                    </a:lnB>
                    <a:solidFill>
                      <a:srgbClr val="2683C6">
                        <a:alpha val="52000"/>
                      </a:srgbClr>
                    </a:solidFill>
                  </a:tcPr>
                </a:tc>
                <a:tc>
                  <a:txBody>
                    <a:bodyPr/>
                    <a:lstStyle/>
                    <a:p>
                      <a:pPr algn="ctr" fontAlgn="b"/>
                      <a:r>
                        <a:rPr lang="zh-CN" altLang="en-US" sz="1400" b="1" i="0" u="none" strike="noStrike" dirty="0">
                          <a:latin typeface="微软雅黑"/>
                        </a:rPr>
                        <a:t>截止到目前完成情况</a:t>
                      </a:r>
                    </a:p>
                  </a:txBody>
                  <a:tcPr marL="7620" marR="7620" marT="7620" marB="0" anchor="ctr">
                    <a:lnL>
                      <a:noFill/>
                    </a:lnL>
                    <a:lnR>
                      <a:noFill/>
                    </a:lnR>
                    <a:lnT>
                      <a:noFill/>
                    </a:lnT>
                    <a:lnB>
                      <a:noFill/>
                    </a:lnB>
                    <a:solidFill>
                      <a:srgbClr val="2683C6">
                        <a:alpha val="52000"/>
                      </a:srgbClr>
                    </a:solidFill>
                  </a:tcPr>
                </a:tc>
                <a:tc>
                  <a:txBody>
                    <a:bodyPr/>
                    <a:lstStyle/>
                    <a:p>
                      <a:pPr algn="ctr" fontAlgn="b"/>
                      <a:r>
                        <a:rPr lang="zh-CN" altLang="en-US" sz="1400" b="1" i="0" u="none" strike="noStrike" dirty="0" smtClean="0">
                          <a:latin typeface="微软雅黑"/>
                        </a:rPr>
                        <a:t>负责人</a:t>
                      </a:r>
                      <a:endParaRPr lang="zh-CN" altLang="en-US" sz="1400" b="1" i="0" u="none" strike="noStrike" dirty="0">
                        <a:latin typeface="微软雅黑"/>
                      </a:endParaRPr>
                    </a:p>
                  </a:txBody>
                  <a:tcPr marL="7620" marR="7620" marT="7620" marB="0" anchor="ctr">
                    <a:lnL>
                      <a:noFill/>
                    </a:lnL>
                    <a:lnR>
                      <a:noFill/>
                    </a:lnR>
                    <a:lnT>
                      <a:noFill/>
                    </a:lnT>
                    <a:lnB>
                      <a:noFill/>
                    </a:lnB>
                    <a:solidFill>
                      <a:srgbClr val="2683C6">
                        <a:alpha val="52000"/>
                      </a:srgbClr>
                    </a:solidFill>
                  </a:tcPr>
                </a:tc>
              </a:tr>
              <a:tr h="304968">
                <a:tc rowSpan="3">
                  <a:txBody>
                    <a:bodyPr/>
                    <a:lstStyle/>
                    <a:p>
                      <a:pPr algn="ctr" fontAlgn="b"/>
                      <a:r>
                        <a:rPr lang="zh-CN" altLang="en-US" sz="1500" b="0" i="0" u="none" strike="noStrike" dirty="0">
                          <a:latin typeface="微软雅黑"/>
                        </a:rPr>
                        <a:t>项目文件</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latin typeface="微软雅黑"/>
                        </a:rPr>
                        <a:t>国网总部项目（中国电科院）</a:t>
                      </a:r>
                      <a:endParaRPr lang="en-US" altLang="zh-CN" sz="1500" b="0" i="0" u="none" strike="noStrike" dirty="0" smtClean="0">
                        <a:latin typeface="微软雅黑"/>
                      </a:endParaRPr>
                    </a:p>
                    <a:p>
                      <a:pPr algn="ctr" fontAlgn="b"/>
                      <a:r>
                        <a:rPr lang="en-US" altLang="zh-CN" sz="1500" b="0" i="0" u="none" strike="noStrike" dirty="0" smtClean="0">
                          <a:latin typeface="微软雅黑"/>
                        </a:rPr>
                        <a:t>《</a:t>
                      </a:r>
                      <a:r>
                        <a:rPr lang="zh-CN" altLang="en-US" sz="1500" b="0" i="0" u="none" strike="noStrike" dirty="0" smtClean="0">
                          <a:latin typeface="微软雅黑"/>
                        </a:rPr>
                        <a:t>基于深度学习的电网主设备声学指纹不停电检测与智能诊断</a:t>
                      </a:r>
                      <a:r>
                        <a:rPr lang="en-US" altLang="zh-CN" sz="1500" b="0" i="0" u="none" strike="noStrike" dirty="0" smtClean="0">
                          <a:latin typeface="微软雅黑"/>
                        </a:rPr>
                        <a:t>》</a:t>
                      </a:r>
                    </a:p>
                    <a:p>
                      <a:pPr algn="ctr" fontAlgn="b"/>
                      <a:r>
                        <a:rPr lang="zh-CN" altLang="en-US" sz="1500" b="0" i="0" u="none" strike="noStrike" dirty="0" smtClean="0">
                          <a:latin typeface="微软雅黑"/>
                        </a:rPr>
                        <a:t>可研性报告撰写</a:t>
                      </a:r>
                      <a:endParaRPr lang="en-US" altLang="zh-CN" sz="1500" b="0" i="0" u="none" strike="noStrike" dirty="0" smtClean="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a:effectLst>
                            <a:outerShdw blurRad="38100" dist="38100" dir="2700000" algn="tl">
                              <a:srgbClr val="000000">
                                <a:alpha val="43137"/>
                              </a:srgbClr>
                            </a:outerShdw>
                          </a:effectLst>
                          <a:latin typeface="微软雅黑"/>
                        </a:rPr>
                        <a:t>完成</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latin typeface="微软雅黑"/>
                        </a:rPr>
                        <a:t>王</a:t>
                      </a:r>
                      <a:r>
                        <a:rPr lang="zh-CN" altLang="en-US" sz="1500" b="0" i="0" u="none" strike="noStrike" dirty="0">
                          <a:latin typeface="微软雅黑"/>
                        </a:rPr>
                        <a:t>博闻</a:t>
                      </a:r>
                    </a:p>
                  </a:txBody>
                  <a:tcPr marL="7620" marR="7620" marT="7620" marB="0" anchor="ctr">
                    <a:lnL>
                      <a:noFill/>
                    </a:lnL>
                    <a:lnR>
                      <a:noFill/>
                    </a:lnR>
                    <a:lnT>
                      <a:noFill/>
                    </a:lnT>
                    <a:lnB>
                      <a:noFill/>
                    </a:lnB>
                    <a:solidFill>
                      <a:schemeClr val="accent3">
                        <a:lumMod val="40000"/>
                        <a:lumOff val="60000"/>
                        <a:alpha val="70000"/>
                      </a:schemeClr>
                    </a:solidFill>
                  </a:tcPr>
                </a:tc>
              </a:tr>
              <a:tr h="304968">
                <a:tc vMerge="1">
                  <a:txBody>
                    <a:bodyPr/>
                    <a:lstStyle/>
                    <a:p>
                      <a:pPr algn="ctr" fontAlgn="b"/>
                      <a:endParaRPr lang="zh-CN" altLang="en-US" sz="1400" b="0" i="0" u="none" strike="noStrike" dirty="0">
                        <a:latin typeface="微软雅黑"/>
                      </a:endParaRPr>
                    </a:p>
                  </a:txBody>
                  <a:tcPr marL="7620" marR="7620" marT="7620" marB="0" anchor="b">
                    <a:lnL>
                      <a:noFill/>
                    </a:lnL>
                    <a:lnR>
                      <a:noFill/>
                    </a:lnR>
                    <a:lnT>
                      <a:noFill/>
                    </a:lnT>
                    <a:lnB>
                      <a:noFill/>
                    </a:lnB>
                  </a:tcPr>
                </a:tc>
                <a:tc>
                  <a:txBody>
                    <a:bodyPr/>
                    <a:lstStyle/>
                    <a:p>
                      <a:pPr algn="ctr" fontAlgn="b"/>
                      <a:r>
                        <a:rPr lang="zh-CN" altLang="en-US" sz="1500" b="0" i="0" u="none" strike="noStrike" dirty="0" smtClean="0">
                          <a:latin typeface="微软雅黑"/>
                        </a:rPr>
                        <a:t>国网总部项目（武汉南瑞）</a:t>
                      </a:r>
                      <a:endParaRPr lang="en-US" altLang="zh-CN" sz="1500" b="0" i="0" u="none" strike="noStrike" dirty="0" smtClean="0">
                        <a:latin typeface="微软雅黑"/>
                      </a:endParaRPr>
                    </a:p>
                    <a:p>
                      <a:pPr algn="ctr" fontAlgn="b"/>
                      <a:r>
                        <a:rPr lang="en-US" altLang="zh-CN" sz="1500" b="0" i="0" u="none" strike="noStrike" dirty="0" smtClean="0">
                          <a:latin typeface="微软雅黑"/>
                        </a:rPr>
                        <a:t>《</a:t>
                      </a:r>
                      <a:r>
                        <a:rPr lang="zh-CN" altLang="en-US" sz="1500" b="0" i="0" u="none" strike="noStrike" dirty="0" smtClean="0">
                          <a:latin typeface="微软雅黑"/>
                        </a:rPr>
                        <a:t>基于声学振动信号的高压并联电抗器缺陷检测技术及诊断方法研究</a:t>
                      </a:r>
                      <a:r>
                        <a:rPr lang="en-US" altLang="zh-CN" sz="1500" b="0" i="0" u="none" strike="noStrike" dirty="0" smtClean="0">
                          <a:latin typeface="微软雅黑"/>
                        </a:rPr>
                        <a:t>》</a:t>
                      </a:r>
                      <a:r>
                        <a:rPr lang="zh-CN" altLang="en-US" sz="1500" b="0" i="0" u="none" strike="noStrike" dirty="0" smtClean="0">
                          <a:latin typeface="微软雅黑"/>
                        </a:rPr>
                        <a:t>可研性报告撰写</a:t>
                      </a:r>
                      <a:endParaRPr lang="en-US" altLang="zh-CN" sz="1500" b="0" i="0" u="none" strike="noStrike" dirty="0" smtClean="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a:effectLst>
                            <a:outerShdw blurRad="38100" dist="38100" dir="2700000" algn="tl">
                              <a:srgbClr val="000000">
                                <a:alpha val="43137"/>
                              </a:srgbClr>
                            </a:outerShdw>
                          </a:effectLst>
                          <a:latin typeface="微软雅黑"/>
                        </a:rPr>
                        <a:t>完成</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latin typeface="微软雅黑"/>
                        </a:rPr>
                        <a:t>岳浩天 罗世豪</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r>
              <a:tr h="304968">
                <a:tc vMerge="1">
                  <a:txBody>
                    <a:bodyPr/>
                    <a:lstStyle/>
                    <a:p>
                      <a:pPr algn="ctr" fontAlgn="b"/>
                      <a:endParaRPr lang="zh-CN" altLang="en-US" sz="1400" b="0" i="0" u="none" strike="noStrike" dirty="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latin typeface="微软雅黑"/>
                        </a:rPr>
                        <a:t>河北电科院项目：</a:t>
                      </a:r>
                      <a:r>
                        <a:rPr lang="en-US" altLang="zh-CN" sz="1500" b="0" i="0" u="none" strike="noStrike" dirty="0" smtClean="0">
                          <a:latin typeface="微软雅黑"/>
                        </a:rPr>
                        <a:t>《</a:t>
                      </a:r>
                      <a:r>
                        <a:rPr lang="zh-CN" altLang="en-US" sz="1500" b="0" i="0" u="none" strike="noStrike" dirty="0" smtClean="0">
                          <a:latin typeface="微软雅黑"/>
                        </a:rPr>
                        <a:t>变压器内部巡检机器人</a:t>
                      </a:r>
                      <a:r>
                        <a:rPr lang="en-US" altLang="zh-CN" sz="1500" b="0" i="0" u="none" strike="noStrike" dirty="0" smtClean="0">
                          <a:latin typeface="微软雅黑"/>
                        </a:rPr>
                        <a:t>》</a:t>
                      </a:r>
                      <a:r>
                        <a:rPr lang="zh-CN" altLang="en-US" sz="1500" b="0" i="0" u="none" strike="noStrike" dirty="0" smtClean="0">
                          <a:latin typeface="微软雅黑"/>
                        </a:rPr>
                        <a:t>初步方案</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effectLst>
                            <a:outerShdw blurRad="38100" dist="38100" dir="2700000" algn="tl">
                              <a:srgbClr val="000000">
                                <a:alpha val="43137"/>
                              </a:srgbClr>
                            </a:outerShdw>
                          </a:effectLst>
                          <a:latin typeface="微软雅黑"/>
                        </a:rPr>
                        <a:t>完成</a:t>
                      </a:r>
                      <a:endParaRPr lang="zh-CN" altLang="en-US" sz="1500" b="0" i="0" u="none" strike="noStrike" dirty="0">
                        <a:effectLst>
                          <a:outerShdw blurRad="38100" dist="38100" dir="2700000" algn="tl">
                            <a:srgbClr val="000000">
                              <a:alpha val="43137"/>
                            </a:srgbClr>
                          </a:outerShdw>
                        </a:effectLst>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algn="ctr" fontAlgn="b"/>
                      <a:r>
                        <a:rPr lang="zh-CN" altLang="en-US" sz="1500" b="0" i="0" u="none" strike="noStrike" dirty="0" smtClean="0">
                          <a:latin typeface="微软雅黑"/>
                        </a:rPr>
                        <a:t>王博闻 李泳霖</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3">
                        <a:lumMod val="40000"/>
                        <a:lumOff val="60000"/>
                        <a:alpha val="70000"/>
                      </a:schemeClr>
                    </a:solidFill>
                  </a:tcPr>
                </a:tc>
              </a:tr>
              <a:tr h="304968">
                <a:tc>
                  <a:txBody>
                    <a:bodyPr/>
                    <a:lstStyle/>
                    <a:p>
                      <a:pPr algn="ctr" fontAlgn="b"/>
                      <a:r>
                        <a:rPr lang="zh-CN" altLang="en-US" sz="1500" b="0" i="0" u="none" strike="noStrike" dirty="0">
                          <a:latin typeface="微软雅黑"/>
                        </a:rPr>
                        <a:t>平台搭建</a:t>
                      </a: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latin typeface="微软雅黑"/>
                        </a:rPr>
                        <a:t>振动传感器调试及搭载</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effectLst>
                            <a:outerShdw blurRad="38100" dist="38100" dir="2700000" algn="tl">
                              <a:srgbClr val="000000">
                                <a:alpha val="43137"/>
                              </a:srgbClr>
                            </a:outerShdw>
                          </a:effectLst>
                          <a:latin typeface="微软雅黑"/>
                        </a:rPr>
                        <a:t>完成</a:t>
                      </a:r>
                      <a:endParaRPr lang="zh-CN" altLang="en-US" sz="1500" b="0" i="0" u="none" strike="noStrike" dirty="0">
                        <a:effectLst>
                          <a:outerShdw blurRad="38100" dist="38100" dir="2700000" algn="tl">
                            <a:srgbClr val="000000">
                              <a:alpha val="43137"/>
                            </a:srgbClr>
                          </a:outerShdw>
                        </a:effectLst>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a:latin typeface="微软雅黑"/>
                        </a:rPr>
                        <a:t>岳浩天 罗世豪</a:t>
                      </a:r>
                    </a:p>
                  </a:txBody>
                  <a:tcPr marL="7620" marR="7620" marT="7620" marB="0" anchor="ctr">
                    <a:lnL>
                      <a:noFill/>
                    </a:lnL>
                    <a:lnR>
                      <a:noFill/>
                    </a:lnR>
                    <a:lnT>
                      <a:noFill/>
                    </a:lnT>
                    <a:lnB>
                      <a:noFill/>
                    </a:lnB>
                    <a:solidFill>
                      <a:schemeClr val="accent2">
                        <a:lumMod val="20000"/>
                        <a:lumOff val="80000"/>
                      </a:schemeClr>
                    </a:solidFill>
                  </a:tcPr>
                </a:tc>
              </a:tr>
              <a:tr h="304968">
                <a:tc>
                  <a:txBody>
                    <a:bodyPr/>
                    <a:lstStyle/>
                    <a:p>
                      <a:pPr marL="0" algn="ctr" defTabSz="914400" rtl="0" eaLnBrk="1" fontAlgn="b" latinLnBrk="0" hangingPunct="1"/>
                      <a:r>
                        <a:rPr lang="zh-CN" altLang="en-US" sz="1500" b="0" i="0" u="none" strike="noStrike" kern="1200" dirty="0" smtClean="0">
                          <a:solidFill>
                            <a:schemeClr val="tx1"/>
                          </a:solidFill>
                          <a:latin typeface="微软雅黑"/>
                          <a:ea typeface="+mn-ea"/>
                          <a:cs typeface="+mn-cs"/>
                        </a:rPr>
                        <a:t>数据采集</a:t>
                      </a:r>
                      <a:endParaRPr lang="zh-CN" altLang="en-US" sz="1500" b="0" i="0" u="none" strike="noStrike" kern="1200" dirty="0">
                        <a:solidFill>
                          <a:schemeClr val="tx1"/>
                        </a:solidFill>
                        <a:latin typeface="微软雅黑"/>
                        <a:ea typeface="+mn-ea"/>
                        <a:cs typeface="+mn-cs"/>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smtClean="0">
                          <a:solidFill>
                            <a:schemeClr val="tx1"/>
                          </a:solidFill>
                          <a:latin typeface="微软雅黑"/>
                          <a:ea typeface="+mn-ea"/>
                          <a:cs typeface="+mn-cs"/>
                        </a:rPr>
                        <a:t>浙江省武义县</a:t>
                      </a:r>
                      <a:r>
                        <a:rPr lang="en-US" altLang="zh-CN" sz="1500" b="0" i="0" u="none" strike="noStrike" kern="1200" dirty="0" smtClean="0">
                          <a:solidFill>
                            <a:schemeClr val="tx1"/>
                          </a:solidFill>
                          <a:latin typeface="微软雅黑"/>
                          <a:ea typeface="+mn-ea"/>
                          <a:cs typeface="+mn-cs"/>
                        </a:rPr>
                        <a:t>±800kV</a:t>
                      </a:r>
                      <a:r>
                        <a:rPr lang="zh-CN" altLang="en-US" sz="1500" b="0" i="0" u="none" strike="noStrike" kern="1200" dirty="0" smtClean="0">
                          <a:solidFill>
                            <a:schemeClr val="tx1"/>
                          </a:solidFill>
                          <a:latin typeface="微软雅黑"/>
                          <a:ea typeface="+mn-ea"/>
                          <a:cs typeface="+mn-cs"/>
                        </a:rPr>
                        <a:t>换流站 </a:t>
                      </a:r>
                      <a:r>
                        <a:rPr lang="en-US" altLang="zh-CN" sz="1500" b="0" i="0" u="none" strike="noStrike" kern="1200" dirty="0" smtClean="0">
                          <a:solidFill>
                            <a:schemeClr val="tx1"/>
                          </a:solidFill>
                          <a:latin typeface="微软雅黑"/>
                          <a:ea typeface="+mn-ea"/>
                          <a:cs typeface="+mn-cs"/>
                        </a:rPr>
                        <a:t>6</a:t>
                      </a:r>
                      <a:r>
                        <a:rPr lang="zh-CN" altLang="en-US" sz="1500" b="0" i="0" u="none" strike="noStrike" kern="1200" dirty="0" smtClean="0">
                          <a:solidFill>
                            <a:schemeClr val="tx1"/>
                          </a:solidFill>
                          <a:latin typeface="微软雅黑"/>
                          <a:ea typeface="+mn-ea"/>
                          <a:cs typeface="+mn-cs"/>
                        </a:rPr>
                        <a:t>台变压器可听声数据采集</a:t>
                      </a:r>
                      <a:endParaRPr lang="zh-CN" altLang="en-US" sz="1500" b="0" i="0" u="none" strike="noStrike" kern="1200" dirty="0">
                        <a:solidFill>
                          <a:schemeClr val="tx1"/>
                        </a:solidFill>
                        <a:latin typeface="微软雅黑"/>
                        <a:ea typeface="+mn-ea"/>
                        <a:cs typeface="+mn-cs"/>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a:solidFill>
                            <a:schemeClr val="tx1"/>
                          </a:solidFill>
                          <a:effectLst>
                            <a:outerShdw blurRad="38100" dist="38100" dir="2700000" algn="tl">
                              <a:srgbClr val="000000">
                                <a:alpha val="43137"/>
                              </a:srgbClr>
                            </a:outerShdw>
                          </a:effectLst>
                          <a:latin typeface="微软雅黑"/>
                          <a:ea typeface="+mn-ea"/>
                          <a:cs typeface="+mn-cs"/>
                        </a:rPr>
                        <a:t>完成</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a:solidFill>
                            <a:schemeClr val="tx1"/>
                          </a:solidFill>
                          <a:latin typeface="微软雅黑"/>
                          <a:ea typeface="+mn-ea"/>
                          <a:cs typeface="+mn-cs"/>
                        </a:rPr>
                        <a:t>王博闻 岳浩天</a:t>
                      </a:r>
                    </a:p>
                  </a:txBody>
                  <a:tcPr marL="7620" marR="7620" marT="7620" marB="0" anchor="ctr">
                    <a:lnL>
                      <a:noFill/>
                    </a:lnL>
                    <a:lnR>
                      <a:noFill/>
                    </a:lnR>
                    <a:lnT>
                      <a:noFill/>
                    </a:lnT>
                    <a:lnB>
                      <a:noFill/>
                    </a:lnB>
                    <a:solidFill>
                      <a:schemeClr val="accent3">
                        <a:lumMod val="40000"/>
                        <a:lumOff val="60000"/>
                        <a:alpha val="70000"/>
                      </a:schemeClr>
                    </a:solidFill>
                  </a:tcPr>
                </a:tc>
              </a:tr>
              <a:tr h="304968">
                <a:tc rowSpan="2">
                  <a:txBody>
                    <a:bodyPr/>
                    <a:lstStyle/>
                    <a:p>
                      <a:pPr algn="ctr" fontAlgn="b"/>
                      <a:r>
                        <a:rPr lang="zh-CN" altLang="en-US" sz="1500" b="0" i="0" u="none" strike="noStrike" dirty="0">
                          <a:latin typeface="微软雅黑"/>
                        </a:rPr>
                        <a:t>算法模型</a:t>
                      </a: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latin typeface="微软雅黑"/>
                        </a:rPr>
                        <a:t>基于</a:t>
                      </a:r>
                      <a:r>
                        <a:rPr lang="en-US" altLang="zh-CN" sz="1500" b="0" i="0" u="none" strike="noStrike" dirty="0" smtClean="0">
                          <a:latin typeface="微软雅黑"/>
                        </a:rPr>
                        <a:t>VGG-19</a:t>
                      </a:r>
                      <a:r>
                        <a:rPr lang="zh-CN" altLang="en-US" sz="1500" b="0" i="0" u="none" strike="noStrike" dirty="0" smtClean="0">
                          <a:latin typeface="微软雅黑"/>
                        </a:rPr>
                        <a:t>与</a:t>
                      </a:r>
                      <a:r>
                        <a:rPr lang="en-US" altLang="zh-CN" sz="1500" b="0" i="0" u="none" strike="noStrike" dirty="0" err="1" smtClean="0">
                          <a:latin typeface="微软雅黑"/>
                        </a:rPr>
                        <a:t>AlexNet</a:t>
                      </a:r>
                      <a:r>
                        <a:rPr lang="zh-CN" altLang="en-US" sz="1500" b="0" i="0" u="none" strike="noStrike" dirty="0" smtClean="0">
                          <a:latin typeface="微软雅黑"/>
                        </a:rPr>
                        <a:t>两类</a:t>
                      </a:r>
                      <a:r>
                        <a:rPr lang="en-US" altLang="zh-CN" sz="1500" b="0" i="0" u="none" strike="noStrike" dirty="0" smtClean="0">
                          <a:latin typeface="微软雅黑"/>
                        </a:rPr>
                        <a:t>CNN</a:t>
                      </a:r>
                      <a:r>
                        <a:rPr lang="zh-CN" altLang="en-US" sz="1500" b="0" i="0" u="none" strike="noStrike" dirty="0" smtClean="0">
                          <a:latin typeface="微软雅黑"/>
                        </a:rPr>
                        <a:t>网络结构识别</a:t>
                      </a:r>
                      <a:r>
                        <a:rPr lang="zh-CN" altLang="en-US" sz="1500" b="0" i="0" u="none" strike="noStrike" dirty="0">
                          <a:latin typeface="微软雅黑"/>
                        </a:rPr>
                        <a:t>算法程序</a:t>
                      </a:r>
                      <a:r>
                        <a:rPr lang="zh-CN" altLang="en-US" sz="1500" b="0" i="0" u="none" strike="noStrike" dirty="0" smtClean="0">
                          <a:latin typeface="微软雅黑"/>
                        </a:rPr>
                        <a:t>编写</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effectLst/>
                          <a:latin typeface="微软雅黑"/>
                        </a:rPr>
                        <a:t>正</a:t>
                      </a:r>
                      <a:r>
                        <a:rPr lang="zh-CN" altLang="en-US" sz="1500" b="0" i="0" u="none" strike="noStrike" dirty="0" smtClean="0">
                          <a:effectLst/>
                          <a:latin typeface="微软雅黑"/>
                        </a:rPr>
                        <a:t>在编写</a:t>
                      </a:r>
                      <a:endParaRPr lang="zh-CN" altLang="en-US" sz="1500" b="0" i="0" u="none" strike="noStrike" dirty="0">
                        <a:effectLst/>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latin typeface="微软雅黑"/>
                        </a:rPr>
                        <a:t>岳</a:t>
                      </a:r>
                      <a:r>
                        <a:rPr lang="zh-CN" altLang="en-US" sz="1500" b="0" i="0" u="none" strike="noStrike" dirty="0">
                          <a:latin typeface="微软雅黑"/>
                        </a:rPr>
                        <a:t>浩</a:t>
                      </a:r>
                      <a:r>
                        <a:rPr lang="zh-CN" altLang="en-US" sz="1500" b="0" i="0" u="none" strike="noStrike" dirty="0" smtClean="0">
                          <a:latin typeface="微软雅黑"/>
                        </a:rPr>
                        <a:t>天 罗世豪</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2">
                        <a:lumMod val="20000"/>
                        <a:lumOff val="80000"/>
                      </a:schemeClr>
                    </a:solidFill>
                  </a:tcPr>
                </a:tc>
              </a:tr>
              <a:tr h="425808">
                <a:tc vMerge="1">
                  <a:txBody>
                    <a:bodyPr/>
                    <a:lstStyle/>
                    <a:p>
                      <a:pPr algn="ctr" fontAlgn="b"/>
                      <a:endParaRPr lang="zh-CN" altLang="en-US" sz="1500" b="0" i="0" u="none" strike="noStrike" dirty="0">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latin typeface="微软雅黑"/>
                        </a:rPr>
                        <a:t>找到了</a:t>
                      </a:r>
                      <a:r>
                        <a:rPr lang="en-US" altLang="zh-CN" sz="1500" b="0" i="0" u="none" strike="noStrike" dirty="0" smtClean="0">
                          <a:latin typeface="微软雅黑"/>
                        </a:rPr>
                        <a:t>RNN</a:t>
                      </a:r>
                      <a:r>
                        <a:rPr lang="zh-CN" altLang="en-US" sz="1500" b="0" i="0" u="none" strike="noStrike" dirty="0" smtClean="0">
                          <a:latin typeface="微软雅黑"/>
                        </a:rPr>
                        <a:t>神经网络在本课题中应用的思路：</a:t>
                      </a:r>
                      <a:endParaRPr lang="en-US" altLang="zh-CN" sz="1500" b="0" i="0" u="none" strike="noStrike" dirty="0" smtClean="0">
                        <a:latin typeface="微软雅黑"/>
                      </a:endParaRPr>
                    </a:p>
                    <a:p>
                      <a:pPr algn="ctr" fontAlgn="b"/>
                      <a:r>
                        <a:rPr lang="zh-CN" altLang="en-US" sz="1500" b="0" i="0" u="none" strike="noStrike" dirty="0" smtClean="0">
                          <a:latin typeface="微软雅黑"/>
                        </a:rPr>
                        <a:t>基于情绪识别的算法移植</a:t>
                      </a:r>
                      <a:endParaRPr lang="zh-CN" altLang="en-US" sz="1500" b="0" i="0" u="none" strike="noStrike" dirty="0">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effectLst>
                            <a:outerShdw blurRad="38100" dist="38100" dir="2700000" algn="tl">
                              <a:srgbClr val="000000">
                                <a:alpha val="43137"/>
                              </a:srgbClr>
                            </a:outerShdw>
                          </a:effectLst>
                          <a:latin typeface="微软雅黑"/>
                        </a:rPr>
                        <a:t>完成</a:t>
                      </a:r>
                      <a:endParaRPr lang="zh-CN" altLang="en-US" sz="1500" b="0" i="0" u="none" strike="noStrike" dirty="0">
                        <a:effectLst>
                          <a:outerShdw blurRad="38100" dist="38100" dir="2700000" algn="tl">
                            <a:srgbClr val="000000">
                              <a:alpha val="43137"/>
                            </a:srgbClr>
                          </a:outerShdw>
                        </a:effectLst>
                        <a:latin typeface="微软雅黑"/>
                      </a:endParaRP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b"/>
                      <a:r>
                        <a:rPr lang="zh-CN" altLang="en-US" sz="1500" b="0" i="0" u="none" strike="noStrike" dirty="0" smtClean="0">
                          <a:latin typeface="微软雅黑"/>
                        </a:rPr>
                        <a:t>王博闻 岳浩天</a:t>
                      </a:r>
                      <a:endParaRPr lang="en-US" altLang="zh-CN" sz="1500" b="0" i="0" u="none" strike="noStrike" dirty="0" smtClean="0">
                        <a:latin typeface="微软雅黑"/>
                      </a:endParaRPr>
                    </a:p>
                  </a:txBody>
                  <a:tcPr marL="7620" marR="7620" marT="7620" marB="0" anchor="ctr">
                    <a:lnL>
                      <a:noFill/>
                    </a:lnL>
                    <a:lnR>
                      <a:noFill/>
                    </a:lnR>
                    <a:lnT>
                      <a:noFill/>
                    </a:lnT>
                    <a:lnB>
                      <a:noFill/>
                    </a:lnB>
                    <a:solidFill>
                      <a:schemeClr val="accent2">
                        <a:lumMod val="20000"/>
                        <a:lumOff val="80000"/>
                      </a:schemeClr>
                    </a:solidFill>
                  </a:tcPr>
                </a:tc>
              </a:tr>
              <a:tr h="434580">
                <a:tc rowSpan="2">
                  <a:txBody>
                    <a:bodyPr/>
                    <a:lstStyle/>
                    <a:p>
                      <a:pPr marL="0" algn="ctr" defTabSz="914400" rtl="0" eaLnBrk="1" fontAlgn="b" latinLnBrk="0" hangingPunct="1"/>
                      <a:r>
                        <a:rPr lang="zh-CN" altLang="en-US" sz="1500" b="0" i="0" u="none" strike="noStrike" kern="1200" dirty="0">
                          <a:solidFill>
                            <a:schemeClr val="tx1"/>
                          </a:solidFill>
                          <a:latin typeface="微软雅黑"/>
                          <a:ea typeface="+mn-ea"/>
                          <a:cs typeface="+mn-cs"/>
                        </a:rPr>
                        <a:t>论文撰写</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en-US" altLang="zh-CN" sz="1500" b="0" i="0" u="none" strike="noStrike" kern="1200" dirty="0">
                          <a:solidFill>
                            <a:schemeClr val="tx1"/>
                          </a:solidFill>
                          <a:latin typeface="微软雅黑"/>
                          <a:ea typeface="+mn-ea"/>
                          <a:cs typeface="+mn-cs"/>
                        </a:rPr>
                        <a:t>《</a:t>
                      </a:r>
                      <a:r>
                        <a:rPr lang="zh-CN" altLang="en-US" sz="1500" b="0" i="0" u="none" strike="noStrike" kern="1200" dirty="0">
                          <a:solidFill>
                            <a:schemeClr val="tx1"/>
                          </a:solidFill>
                          <a:latin typeface="微软雅黑"/>
                          <a:ea typeface="+mn-ea"/>
                          <a:cs typeface="+mn-cs"/>
                        </a:rPr>
                        <a:t>基于盲源分离与深度卷积神经网络的局放超声信号识别法</a:t>
                      </a:r>
                      <a:r>
                        <a:rPr lang="en-US" altLang="zh-CN" sz="1500" b="0" i="0" u="none" strike="noStrike" kern="1200" dirty="0">
                          <a:solidFill>
                            <a:schemeClr val="tx1"/>
                          </a:solidFill>
                          <a:latin typeface="微软雅黑"/>
                          <a:ea typeface="+mn-ea"/>
                          <a:cs typeface="+mn-cs"/>
                        </a:rPr>
                        <a:t>》</a:t>
                      </a: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smtClean="0">
                          <a:solidFill>
                            <a:schemeClr val="tx1"/>
                          </a:solidFill>
                          <a:latin typeface="微软雅黑"/>
                          <a:ea typeface="+mn-ea"/>
                          <a:cs typeface="+mn-cs"/>
                        </a:rPr>
                        <a:t>外审</a:t>
                      </a:r>
                      <a:endParaRPr lang="zh-CN" altLang="en-US" sz="1500" b="0" i="0" u="none" strike="noStrike" kern="1200" dirty="0">
                        <a:solidFill>
                          <a:schemeClr val="tx1"/>
                        </a:solidFill>
                        <a:latin typeface="微软雅黑"/>
                        <a:ea typeface="+mn-ea"/>
                        <a:cs typeface="+mn-cs"/>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a:solidFill>
                            <a:schemeClr val="tx1"/>
                          </a:solidFill>
                          <a:latin typeface="微软雅黑"/>
                          <a:ea typeface="+mn-ea"/>
                          <a:cs typeface="+mn-cs"/>
                        </a:rPr>
                        <a:t>岳浩天 王博闻</a:t>
                      </a:r>
                    </a:p>
                  </a:txBody>
                  <a:tcPr marL="7620" marR="7620" marT="7620" marB="0" anchor="ctr">
                    <a:lnL>
                      <a:noFill/>
                    </a:lnL>
                    <a:lnR>
                      <a:noFill/>
                    </a:lnR>
                    <a:lnT>
                      <a:noFill/>
                    </a:lnT>
                    <a:lnB>
                      <a:noFill/>
                    </a:lnB>
                    <a:solidFill>
                      <a:schemeClr val="accent3">
                        <a:lumMod val="40000"/>
                        <a:lumOff val="60000"/>
                        <a:alpha val="70000"/>
                      </a:schemeClr>
                    </a:solidFill>
                  </a:tcPr>
                </a:tc>
              </a:tr>
              <a:tr h="434580">
                <a:tc vMerge="1">
                  <a:txBody>
                    <a:bodyPr/>
                    <a:lstStyle/>
                    <a:p>
                      <a:pPr algn="ctr" fontAlgn="b"/>
                      <a:endParaRPr lang="zh-CN" altLang="en-US" sz="1400" b="0" i="0" u="none" strike="noStrike" dirty="0">
                        <a:latin typeface="微软雅黑"/>
                      </a:endParaRPr>
                    </a:p>
                  </a:txBody>
                  <a:tcPr marL="7620" marR="7620" marT="7620" marB="0" anchor="b">
                    <a:lnL>
                      <a:noFill/>
                    </a:lnL>
                    <a:lnR>
                      <a:noFill/>
                    </a:lnR>
                    <a:lnT>
                      <a:noFill/>
                    </a:lnT>
                    <a:lnB>
                      <a:noFill/>
                    </a:lnB>
                  </a:tcPr>
                </a:tc>
                <a:tc>
                  <a:txBody>
                    <a:bodyPr/>
                    <a:lstStyle/>
                    <a:p>
                      <a:pPr marL="0" algn="ctr" defTabSz="914400" rtl="0" eaLnBrk="1" fontAlgn="b" latinLnBrk="0" hangingPunct="1"/>
                      <a:r>
                        <a:rPr lang="en-US" altLang="zh-CN" sz="1500" b="0" i="0" u="none" strike="noStrike" kern="1200" dirty="0">
                          <a:solidFill>
                            <a:schemeClr val="tx1"/>
                          </a:solidFill>
                          <a:latin typeface="微软雅黑"/>
                          <a:ea typeface="+mn-ea"/>
                          <a:cs typeface="+mn-cs"/>
                        </a:rPr>
                        <a:t>《</a:t>
                      </a:r>
                      <a:r>
                        <a:rPr lang="zh-CN" altLang="en-US" sz="1500" b="0" i="0" u="none" strike="noStrike" kern="1200" dirty="0">
                          <a:solidFill>
                            <a:schemeClr val="tx1"/>
                          </a:solidFill>
                          <a:latin typeface="微软雅黑"/>
                          <a:ea typeface="+mn-ea"/>
                          <a:cs typeface="+mn-cs"/>
                        </a:rPr>
                        <a:t>基于</a:t>
                      </a:r>
                      <a:r>
                        <a:rPr lang="en-US" altLang="zh-CN" sz="1500" b="0" i="0" u="none" strike="noStrike" kern="1200" dirty="0">
                          <a:solidFill>
                            <a:schemeClr val="tx1"/>
                          </a:solidFill>
                          <a:latin typeface="微软雅黑"/>
                          <a:ea typeface="+mn-ea"/>
                          <a:cs typeface="+mn-cs"/>
                        </a:rPr>
                        <a:t>GMM-UBM</a:t>
                      </a:r>
                      <a:r>
                        <a:rPr lang="zh-CN" altLang="en-US" sz="1500" b="0" i="0" u="none" strike="noStrike" kern="1200" dirty="0">
                          <a:solidFill>
                            <a:schemeClr val="tx1"/>
                          </a:solidFill>
                          <a:latin typeface="微软雅黑"/>
                          <a:ea typeface="+mn-ea"/>
                          <a:cs typeface="+mn-cs"/>
                        </a:rPr>
                        <a:t>与</a:t>
                      </a:r>
                      <a:r>
                        <a:rPr lang="en-US" altLang="zh-CN" sz="1500" b="0" i="0" u="none" strike="noStrike" kern="1200" dirty="0">
                          <a:solidFill>
                            <a:schemeClr val="tx1"/>
                          </a:solidFill>
                          <a:latin typeface="微软雅黑"/>
                          <a:ea typeface="+mn-ea"/>
                          <a:cs typeface="+mn-cs"/>
                        </a:rPr>
                        <a:t>I-Vector</a:t>
                      </a:r>
                      <a:r>
                        <a:rPr lang="zh-CN" altLang="en-US" sz="1500" b="0" i="0" u="none" strike="noStrike" kern="1200" dirty="0">
                          <a:solidFill>
                            <a:schemeClr val="tx1"/>
                          </a:solidFill>
                          <a:latin typeface="微软雅黑"/>
                          <a:ea typeface="+mn-ea"/>
                          <a:cs typeface="+mn-cs"/>
                        </a:rPr>
                        <a:t>的局放超声信号</a:t>
                      </a:r>
                      <a:r>
                        <a:rPr lang="zh-CN" altLang="en-US" sz="1500" b="0" i="0" u="none" strike="noStrike" kern="1200" dirty="0" smtClean="0">
                          <a:solidFill>
                            <a:schemeClr val="tx1"/>
                          </a:solidFill>
                          <a:latin typeface="微软雅黑"/>
                          <a:ea typeface="+mn-ea"/>
                          <a:cs typeface="+mn-cs"/>
                        </a:rPr>
                        <a:t>识别研究</a:t>
                      </a:r>
                      <a:r>
                        <a:rPr lang="en-US" altLang="zh-CN" sz="1500" b="0" i="0" u="none" strike="noStrike" kern="1200" dirty="0" smtClean="0">
                          <a:solidFill>
                            <a:schemeClr val="tx1"/>
                          </a:solidFill>
                          <a:latin typeface="微软雅黑"/>
                          <a:ea typeface="+mn-ea"/>
                          <a:cs typeface="+mn-cs"/>
                        </a:rPr>
                        <a:t>》</a:t>
                      </a:r>
                      <a:endParaRPr lang="en-US" altLang="zh-CN" sz="1500" b="0" i="0" u="none" strike="noStrike" kern="1200" dirty="0">
                        <a:solidFill>
                          <a:schemeClr val="tx1"/>
                        </a:solidFill>
                        <a:latin typeface="微软雅黑"/>
                        <a:ea typeface="+mn-ea"/>
                        <a:cs typeface="+mn-cs"/>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smtClean="0">
                          <a:solidFill>
                            <a:schemeClr val="tx1"/>
                          </a:solidFill>
                          <a:latin typeface="微软雅黑"/>
                          <a:ea typeface="+mn-ea"/>
                          <a:cs typeface="+mn-cs"/>
                        </a:rPr>
                        <a:t>正在撰写</a:t>
                      </a:r>
                      <a:endParaRPr lang="zh-CN" altLang="en-US" sz="1500" b="0" i="0" u="none" strike="noStrike" kern="1200" dirty="0">
                        <a:solidFill>
                          <a:schemeClr val="tx1"/>
                        </a:solidFill>
                        <a:latin typeface="微软雅黑"/>
                        <a:ea typeface="+mn-ea"/>
                        <a:cs typeface="+mn-cs"/>
                      </a:endParaRPr>
                    </a:p>
                  </a:txBody>
                  <a:tcPr marL="7620" marR="7620" marT="7620" marB="0" anchor="ctr">
                    <a:lnL>
                      <a:noFill/>
                    </a:lnL>
                    <a:lnR>
                      <a:noFill/>
                    </a:lnR>
                    <a:lnT>
                      <a:noFill/>
                    </a:lnT>
                    <a:lnB>
                      <a:noFill/>
                    </a:lnB>
                    <a:solidFill>
                      <a:schemeClr val="accent3">
                        <a:lumMod val="40000"/>
                        <a:lumOff val="60000"/>
                        <a:alpha val="70000"/>
                      </a:schemeClr>
                    </a:solidFill>
                  </a:tcPr>
                </a:tc>
                <a:tc>
                  <a:txBody>
                    <a:bodyPr/>
                    <a:lstStyle/>
                    <a:p>
                      <a:pPr marL="0" algn="ctr" defTabSz="914400" rtl="0" eaLnBrk="1" fontAlgn="b" latinLnBrk="0" hangingPunct="1"/>
                      <a:r>
                        <a:rPr lang="zh-CN" altLang="en-US" sz="1500" b="0" i="0" u="none" strike="noStrike" kern="1200" dirty="0">
                          <a:solidFill>
                            <a:schemeClr val="tx1"/>
                          </a:solidFill>
                          <a:latin typeface="微软雅黑"/>
                          <a:ea typeface="+mn-ea"/>
                          <a:cs typeface="+mn-cs"/>
                        </a:rPr>
                        <a:t>王博闻 岳浩天</a:t>
                      </a:r>
                    </a:p>
                  </a:txBody>
                  <a:tcPr marL="7620" marR="7620" marT="7620" marB="0" anchor="ctr">
                    <a:lnL>
                      <a:noFill/>
                    </a:lnL>
                    <a:lnR>
                      <a:noFill/>
                    </a:lnR>
                    <a:lnT>
                      <a:noFill/>
                    </a:lnT>
                    <a:lnB>
                      <a:noFill/>
                    </a:lnB>
                    <a:solidFill>
                      <a:schemeClr val="accent3">
                        <a:lumMod val="40000"/>
                        <a:lumOff val="60000"/>
                        <a:alpha val="70000"/>
                      </a:schemeClr>
                    </a:solidFill>
                  </a:tcPr>
                </a:tc>
              </a:tr>
            </a:tbl>
          </a:graphicData>
        </a:graphic>
      </p:graphicFrame>
    </p:spTree>
    <p:extLst>
      <p:ext uri="{BB962C8B-B14F-4D97-AF65-F5344CB8AC3E}">
        <p14:creationId xmlns="" xmlns:p14="http://schemas.microsoft.com/office/powerpoint/2010/main" val="9785204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0" y="352662"/>
            <a:ext cx="3602309"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下一阶段工作安排</a:t>
            </a:r>
            <a:endParaRPr kumimoji="1" lang="zh-CN" altLang="en-US" sz="2800" dirty="0"/>
          </a:p>
        </p:txBody>
      </p:sp>
      <p:grpSp>
        <p:nvGrpSpPr>
          <p:cNvPr id="26"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04</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12" name="表格 11"/>
          <p:cNvGraphicFramePr>
            <a:graphicFrameLocks noGrp="1"/>
          </p:cNvGraphicFramePr>
          <p:nvPr/>
        </p:nvGraphicFramePr>
        <p:xfrm>
          <a:off x="954892" y="2285805"/>
          <a:ext cx="10109350" cy="2551577"/>
        </p:xfrm>
        <a:graphic>
          <a:graphicData uri="http://schemas.openxmlformats.org/drawingml/2006/table">
            <a:tbl>
              <a:tblPr/>
              <a:tblGrid>
                <a:gridCol w="1858104"/>
                <a:gridCol w="5873501"/>
                <a:gridCol w="2377745"/>
              </a:tblGrid>
              <a:tr h="389964">
                <a:tc>
                  <a:txBody>
                    <a:bodyPr/>
                    <a:lstStyle/>
                    <a:p>
                      <a:pPr algn="ctr" fontAlgn="b"/>
                      <a:r>
                        <a:rPr lang="zh-CN" altLang="en-US" sz="1400" b="1" i="0" u="none" strike="noStrike" dirty="0">
                          <a:solidFill>
                            <a:schemeClr val="tx1"/>
                          </a:solidFill>
                          <a:latin typeface="微软雅黑"/>
                        </a:rPr>
                        <a:t>类别</a:t>
                      </a:r>
                    </a:p>
                  </a:txBody>
                  <a:tcPr marL="7596" marR="7596" marT="7596" marB="0" anchor="ctr">
                    <a:lnL>
                      <a:noFill/>
                    </a:lnL>
                    <a:lnR>
                      <a:noFill/>
                    </a:lnR>
                    <a:lnT>
                      <a:noFill/>
                    </a:lnT>
                    <a:lnB>
                      <a:noFill/>
                    </a:lnB>
                  </a:tcPr>
                </a:tc>
                <a:tc>
                  <a:txBody>
                    <a:bodyPr/>
                    <a:lstStyle/>
                    <a:p>
                      <a:pPr algn="ctr" fontAlgn="b"/>
                      <a:r>
                        <a:rPr lang="zh-CN" altLang="en-US" sz="1400" b="1" i="0" u="none" strike="noStrike" dirty="0">
                          <a:solidFill>
                            <a:schemeClr val="tx1"/>
                          </a:solidFill>
                          <a:latin typeface="微软雅黑"/>
                        </a:rPr>
                        <a:t>工作计划</a:t>
                      </a:r>
                    </a:p>
                  </a:txBody>
                  <a:tcPr marL="7596" marR="7596" marT="7596" marB="0" anchor="ctr">
                    <a:lnL>
                      <a:noFill/>
                    </a:lnL>
                    <a:lnR>
                      <a:noFill/>
                    </a:lnR>
                    <a:lnT>
                      <a:noFill/>
                    </a:lnT>
                    <a:lnB>
                      <a:noFill/>
                    </a:lnB>
                  </a:tcPr>
                </a:tc>
                <a:tc>
                  <a:txBody>
                    <a:bodyPr/>
                    <a:lstStyle/>
                    <a:p>
                      <a:pPr algn="ctr" fontAlgn="b"/>
                      <a:r>
                        <a:rPr lang="zh-CN" altLang="en-US" sz="1400" b="1" i="0" u="none" strike="noStrike" dirty="0">
                          <a:solidFill>
                            <a:schemeClr val="tx1"/>
                          </a:solidFill>
                          <a:latin typeface="微软雅黑"/>
                        </a:rPr>
                        <a:t>负责人</a:t>
                      </a:r>
                    </a:p>
                  </a:txBody>
                  <a:tcPr marL="7596" marR="7596" marT="7596" marB="0" anchor="ctr">
                    <a:lnL>
                      <a:noFill/>
                    </a:lnL>
                    <a:lnR>
                      <a:noFill/>
                    </a:lnR>
                    <a:lnT>
                      <a:noFill/>
                    </a:lnT>
                    <a:lnB>
                      <a:noFill/>
                    </a:lnB>
                  </a:tcPr>
                </a:tc>
              </a:tr>
              <a:tr h="389964">
                <a:tc>
                  <a:txBody>
                    <a:bodyPr/>
                    <a:lstStyle/>
                    <a:p>
                      <a:pPr algn="ctr" fontAlgn="b"/>
                      <a:r>
                        <a:rPr lang="zh-CN" altLang="en-US" sz="1400" b="0" i="0" u="none" strike="noStrike" dirty="0">
                          <a:latin typeface="微软雅黑"/>
                        </a:rPr>
                        <a:t>数据采集</a:t>
                      </a:r>
                    </a:p>
                  </a:txBody>
                  <a:tcPr marL="7596" marR="7596" marT="7596" marB="0" anchor="ctr">
                    <a:lnL>
                      <a:noFill/>
                    </a:lnL>
                    <a:lnR>
                      <a:noFill/>
                    </a:lnR>
                    <a:lnT>
                      <a:noFill/>
                    </a:lnT>
                    <a:lnB>
                      <a:noFill/>
                    </a:lnB>
                  </a:tcPr>
                </a:tc>
                <a:tc>
                  <a:txBody>
                    <a:bodyPr/>
                    <a:lstStyle/>
                    <a:p>
                      <a:pPr algn="ctr" fontAlgn="b"/>
                      <a:r>
                        <a:rPr lang="zh-CN" altLang="en-US" sz="1400" b="0" i="0" u="none" strike="noStrike" dirty="0" smtClean="0">
                          <a:latin typeface="微软雅黑"/>
                        </a:rPr>
                        <a:t>变压器铁心叠片模型振动与可听声试验</a:t>
                      </a:r>
                      <a:endParaRPr lang="en-US" altLang="zh-CN" sz="1400" b="0" i="0" u="none" strike="noStrike" dirty="0" smtClean="0">
                        <a:latin typeface="微软雅黑"/>
                      </a:endParaRPr>
                    </a:p>
                    <a:p>
                      <a:pPr algn="ctr" fontAlgn="b"/>
                      <a:r>
                        <a:rPr lang="zh-CN" altLang="en-US" sz="1400" b="0" i="0" u="none" strike="noStrike" dirty="0" smtClean="0">
                          <a:latin typeface="微软雅黑"/>
                        </a:rPr>
                        <a:t>（借助赵小军老师在天威保变的平台）</a:t>
                      </a:r>
                      <a:endParaRPr lang="zh-CN" altLang="en-US" sz="1400" b="0" i="0" u="none" strike="noStrike" dirty="0">
                        <a:latin typeface="微软雅黑"/>
                      </a:endParaRP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王博闻 岳浩天 罗世豪</a:t>
                      </a:r>
                    </a:p>
                  </a:txBody>
                  <a:tcPr marL="7596" marR="7596" marT="7596" marB="0" anchor="ctr">
                    <a:lnL>
                      <a:noFill/>
                    </a:lnL>
                    <a:lnR>
                      <a:noFill/>
                    </a:lnR>
                    <a:lnT>
                      <a:noFill/>
                    </a:lnT>
                    <a:lnB>
                      <a:noFill/>
                    </a:lnB>
                  </a:tcPr>
                </a:tc>
              </a:tr>
              <a:tr h="389964">
                <a:tc>
                  <a:txBody>
                    <a:bodyPr/>
                    <a:lstStyle/>
                    <a:p>
                      <a:pPr algn="ctr" fontAlgn="b"/>
                      <a:r>
                        <a:rPr lang="zh-CN" altLang="en-US" sz="1400" b="0" i="0" u="none" strike="noStrike" dirty="0" smtClean="0">
                          <a:latin typeface="微软雅黑"/>
                        </a:rPr>
                        <a:t>数据处理</a:t>
                      </a:r>
                      <a:endParaRPr lang="zh-CN" altLang="en-US" sz="1400" b="0" i="0" u="none" strike="noStrike" dirty="0">
                        <a:latin typeface="微软雅黑"/>
                      </a:endParaRPr>
                    </a:p>
                  </a:txBody>
                  <a:tcPr marL="7596" marR="7596" marT="7596" marB="0" anchor="ctr">
                    <a:lnL>
                      <a:noFill/>
                    </a:lnL>
                    <a:lnR>
                      <a:noFill/>
                    </a:lnR>
                    <a:lnT>
                      <a:noFill/>
                    </a:lnT>
                    <a:lnB>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latin typeface="微软雅黑"/>
                          <a:ea typeface="+mn-ea"/>
                          <a:cs typeface="+mn-cs"/>
                        </a:rPr>
                        <a:t>浙江省武义县</a:t>
                      </a:r>
                      <a:r>
                        <a:rPr lang="en-US" altLang="zh-CN" sz="1400" b="0" i="0" u="none" strike="noStrike" kern="1200" dirty="0" smtClean="0">
                          <a:solidFill>
                            <a:schemeClr val="tx1"/>
                          </a:solidFill>
                          <a:latin typeface="微软雅黑"/>
                          <a:ea typeface="+mn-ea"/>
                          <a:cs typeface="+mn-cs"/>
                        </a:rPr>
                        <a:t>±800kV</a:t>
                      </a:r>
                      <a:r>
                        <a:rPr lang="zh-CN" altLang="en-US" sz="1400" b="0" i="0" u="none" strike="noStrike" kern="1200" dirty="0" smtClean="0">
                          <a:solidFill>
                            <a:schemeClr val="tx1"/>
                          </a:solidFill>
                          <a:latin typeface="微软雅黑"/>
                          <a:ea typeface="+mn-ea"/>
                          <a:cs typeface="+mn-cs"/>
                        </a:rPr>
                        <a:t>换流站 </a:t>
                      </a:r>
                      <a:r>
                        <a:rPr lang="en-US" altLang="zh-CN" sz="1400" b="0" i="0" u="none" strike="noStrike" kern="1200" dirty="0" smtClean="0">
                          <a:solidFill>
                            <a:schemeClr val="tx1"/>
                          </a:solidFill>
                          <a:latin typeface="微软雅黑"/>
                          <a:ea typeface="+mn-ea"/>
                          <a:cs typeface="+mn-cs"/>
                        </a:rPr>
                        <a:t>6</a:t>
                      </a:r>
                      <a:r>
                        <a:rPr lang="zh-CN" altLang="en-US" sz="1400" b="0" i="0" u="none" strike="noStrike" kern="1200" dirty="0" smtClean="0">
                          <a:solidFill>
                            <a:schemeClr val="tx1"/>
                          </a:solidFill>
                          <a:latin typeface="微软雅黑"/>
                          <a:ea typeface="+mn-ea"/>
                          <a:cs typeface="+mn-cs"/>
                        </a:rPr>
                        <a:t>台变压器可听声数据标注与分析</a:t>
                      </a:r>
                    </a:p>
                  </a:txBody>
                  <a:tcPr marL="7596" marR="7596" marT="7596" marB="0" anchor="ctr">
                    <a:lnL>
                      <a:noFill/>
                    </a:lnL>
                    <a:lnR>
                      <a:noFill/>
                    </a:lnR>
                    <a:lnT>
                      <a:noFill/>
                    </a:lnT>
                    <a:lnB>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400" b="0" i="0" u="none" strike="noStrike" dirty="0" smtClean="0">
                          <a:latin typeface="微软雅黑"/>
                        </a:rPr>
                        <a:t>岳浩天  罗世豪  王博闻</a:t>
                      </a:r>
                    </a:p>
                  </a:txBody>
                  <a:tcPr marL="7596" marR="7596" marT="7596" marB="0" anchor="ctr">
                    <a:lnL>
                      <a:noFill/>
                    </a:lnL>
                    <a:lnR>
                      <a:noFill/>
                    </a:lnR>
                    <a:lnT>
                      <a:noFill/>
                    </a:lnT>
                    <a:lnB>
                      <a:noFill/>
                    </a:lnB>
                  </a:tcPr>
                </a:tc>
              </a:tr>
              <a:tr h="389964">
                <a:tc rowSpan="2">
                  <a:txBody>
                    <a:bodyPr/>
                    <a:lstStyle/>
                    <a:p>
                      <a:pPr algn="ctr" fontAlgn="b"/>
                      <a:r>
                        <a:rPr lang="zh-CN" altLang="en-US" sz="1400" b="0" i="0" u="none" strike="noStrike" dirty="0">
                          <a:latin typeface="微软雅黑"/>
                        </a:rPr>
                        <a:t>算法模型</a:t>
                      </a: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尝试其他声纹特征的提取及其他深度学习算法探索</a:t>
                      </a: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王博闻 岳浩天 罗世豪</a:t>
                      </a:r>
                    </a:p>
                  </a:txBody>
                  <a:tcPr marL="7596" marR="7596" marT="7596" marB="0" anchor="ctr">
                    <a:lnL>
                      <a:noFill/>
                    </a:lnL>
                    <a:lnR>
                      <a:noFill/>
                    </a:lnR>
                    <a:lnT>
                      <a:noFill/>
                    </a:lnT>
                    <a:lnB>
                      <a:noFill/>
                    </a:lnB>
                  </a:tcPr>
                </a:tc>
              </a:tr>
              <a:tr h="389964">
                <a:tc vMerge="1">
                  <a:txBody>
                    <a:bodyPr/>
                    <a:lstStyle/>
                    <a:p>
                      <a:pPr algn="ctr" fontAlgn="b"/>
                      <a:endParaRPr lang="zh-CN" altLang="en-US" sz="1400" b="0" i="0" u="none" strike="noStrike" dirty="0">
                        <a:latin typeface="微软雅黑"/>
                      </a:endParaRPr>
                    </a:p>
                  </a:txBody>
                  <a:tcPr marL="7596" marR="7596" marT="7596" marB="0" anchor="b">
                    <a:lnL>
                      <a:noFill/>
                    </a:lnL>
                    <a:lnR>
                      <a:noFill/>
                    </a:lnR>
                    <a:lnT>
                      <a:noFill/>
                    </a:lnT>
                    <a:lnB>
                      <a:noFill/>
                    </a:lnB>
                  </a:tcPr>
                </a:tc>
                <a:tc>
                  <a:txBody>
                    <a:bodyPr/>
                    <a:lstStyle/>
                    <a:p>
                      <a:pPr algn="ctr" fontAlgn="b"/>
                      <a:r>
                        <a:rPr lang="en-US" altLang="zh-CN" sz="1400" b="0" i="0" u="none" strike="noStrike" dirty="0" smtClean="0">
                          <a:latin typeface="微软雅黑"/>
                        </a:rPr>
                        <a:t>CNN/RNN</a:t>
                      </a:r>
                      <a:r>
                        <a:rPr lang="en-US" altLang="zh-CN" sz="1400" b="0" i="0" u="none" strike="noStrike" baseline="0" dirty="0" smtClean="0">
                          <a:latin typeface="微软雅黑"/>
                        </a:rPr>
                        <a:t>/SVM/</a:t>
                      </a:r>
                      <a:r>
                        <a:rPr lang="zh-CN" altLang="en-US" sz="1400" b="0" i="0" u="none" strike="noStrike" baseline="0" dirty="0" smtClean="0">
                          <a:latin typeface="微软雅黑"/>
                        </a:rPr>
                        <a:t>自编码器混合算法的模式识别程序编制</a:t>
                      </a:r>
                      <a:r>
                        <a:rPr lang="zh-CN" altLang="en-US" sz="1400" b="0" i="0" u="none" strike="noStrike" dirty="0" smtClean="0">
                          <a:latin typeface="微软雅黑"/>
                        </a:rPr>
                        <a:t> </a:t>
                      </a:r>
                      <a:endParaRPr lang="zh-CN" altLang="en-US" sz="1400" b="0" i="0" u="none" strike="noStrike" dirty="0">
                        <a:latin typeface="微软雅黑"/>
                      </a:endParaRP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岳浩</a:t>
                      </a:r>
                      <a:r>
                        <a:rPr lang="zh-CN" altLang="en-US" sz="1400" b="0" i="0" u="none" strike="noStrike" dirty="0" smtClean="0">
                          <a:latin typeface="微软雅黑"/>
                        </a:rPr>
                        <a:t>天 王博闻</a:t>
                      </a:r>
                      <a:endParaRPr lang="zh-CN" altLang="en-US" sz="1400" b="0" i="0" u="none" strike="noStrike" dirty="0">
                        <a:latin typeface="微软雅黑"/>
                      </a:endParaRPr>
                    </a:p>
                  </a:txBody>
                  <a:tcPr marL="7596" marR="7596" marT="7596" marB="0" anchor="ctr">
                    <a:lnL>
                      <a:noFill/>
                    </a:lnL>
                    <a:lnR>
                      <a:noFill/>
                    </a:lnR>
                    <a:lnT>
                      <a:noFill/>
                    </a:lnT>
                    <a:lnB>
                      <a:noFill/>
                    </a:lnB>
                  </a:tcPr>
                </a:tc>
              </a:tr>
              <a:tr h="557405">
                <a:tc>
                  <a:txBody>
                    <a:bodyPr/>
                    <a:lstStyle/>
                    <a:p>
                      <a:pPr algn="ctr" fontAlgn="b"/>
                      <a:r>
                        <a:rPr lang="zh-CN" altLang="en-US" sz="1400" b="0" i="0" u="none" strike="noStrike" dirty="0">
                          <a:latin typeface="微软雅黑"/>
                        </a:rPr>
                        <a:t>论文撰写</a:t>
                      </a: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完成</a:t>
                      </a:r>
                      <a:r>
                        <a:rPr lang="en-US" altLang="zh-CN" sz="1400" b="0" i="0" u="none" strike="noStrike" dirty="0">
                          <a:latin typeface="微软雅黑"/>
                        </a:rPr>
                        <a:t>《</a:t>
                      </a:r>
                      <a:r>
                        <a:rPr lang="zh-CN" altLang="en-US" sz="1400" b="0" i="0" u="none" strike="noStrike" dirty="0">
                          <a:latin typeface="微软雅黑"/>
                        </a:rPr>
                        <a:t>基于</a:t>
                      </a:r>
                      <a:r>
                        <a:rPr lang="en-US" altLang="zh-CN" sz="1400" b="0" i="0" u="none" strike="noStrike" dirty="0">
                          <a:latin typeface="微软雅黑"/>
                        </a:rPr>
                        <a:t>GMM-UBM</a:t>
                      </a:r>
                      <a:r>
                        <a:rPr lang="zh-CN" altLang="en-US" sz="1400" b="0" i="0" u="none" strike="noStrike" dirty="0">
                          <a:latin typeface="微软雅黑"/>
                        </a:rPr>
                        <a:t>与</a:t>
                      </a:r>
                      <a:r>
                        <a:rPr lang="en-US" altLang="zh-CN" sz="1400" b="0" i="0" u="none" strike="noStrike" dirty="0">
                          <a:latin typeface="微软雅黑"/>
                        </a:rPr>
                        <a:t>I-Vector</a:t>
                      </a:r>
                      <a:r>
                        <a:rPr lang="zh-CN" altLang="en-US" sz="1400" b="0" i="0" u="none" strike="noStrike" dirty="0">
                          <a:latin typeface="微软雅黑"/>
                        </a:rPr>
                        <a:t>的局放超声信号识别法</a:t>
                      </a:r>
                      <a:r>
                        <a:rPr lang="en-US" altLang="zh-CN" sz="1400" b="0" i="0" u="none" strike="noStrike" dirty="0">
                          <a:latin typeface="微软雅黑"/>
                        </a:rPr>
                        <a:t>》</a:t>
                      </a:r>
                      <a:r>
                        <a:rPr lang="zh-CN" altLang="en-US" sz="1400" b="0" i="0" u="none" strike="noStrike" dirty="0">
                          <a:latin typeface="微软雅黑"/>
                        </a:rPr>
                        <a:t>初稿</a:t>
                      </a:r>
                    </a:p>
                  </a:txBody>
                  <a:tcPr marL="7596" marR="7596" marT="7596" marB="0" anchor="ctr">
                    <a:lnL>
                      <a:noFill/>
                    </a:lnL>
                    <a:lnR>
                      <a:noFill/>
                    </a:lnR>
                    <a:lnT>
                      <a:noFill/>
                    </a:lnT>
                    <a:lnB>
                      <a:noFill/>
                    </a:lnB>
                  </a:tcPr>
                </a:tc>
                <a:tc>
                  <a:txBody>
                    <a:bodyPr/>
                    <a:lstStyle/>
                    <a:p>
                      <a:pPr algn="ctr" fontAlgn="b"/>
                      <a:r>
                        <a:rPr lang="zh-CN" altLang="en-US" sz="1400" b="0" i="0" u="none" strike="noStrike" dirty="0">
                          <a:latin typeface="微软雅黑"/>
                        </a:rPr>
                        <a:t>王</a:t>
                      </a:r>
                      <a:r>
                        <a:rPr lang="zh-CN" altLang="en-US" sz="1400" b="0" i="0" u="none" strike="noStrike" dirty="0" smtClean="0">
                          <a:latin typeface="微软雅黑"/>
                        </a:rPr>
                        <a:t>博闻</a:t>
                      </a:r>
                      <a:endParaRPr lang="zh-CN" altLang="en-US" sz="1400" b="0" i="0" u="none" strike="noStrike" dirty="0">
                        <a:latin typeface="微软雅黑"/>
                      </a:endParaRPr>
                    </a:p>
                  </a:txBody>
                  <a:tcPr marL="7596" marR="7596" marT="7596" marB="0" anchor="ctr">
                    <a:lnL>
                      <a:noFill/>
                    </a:lnL>
                    <a:lnR>
                      <a:noFill/>
                    </a:lnR>
                    <a:lnT>
                      <a:noFill/>
                    </a:lnT>
                    <a:lnB>
                      <a:noFill/>
                    </a:lnB>
                  </a:tcPr>
                </a:tc>
              </a:tr>
            </a:tbl>
          </a:graphicData>
        </a:graphic>
      </p:graphicFrame>
    </p:spTree>
    <p:extLst>
      <p:ext uri="{BB962C8B-B14F-4D97-AF65-F5344CB8AC3E}">
        <p14:creationId xmlns="" xmlns:p14="http://schemas.microsoft.com/office/powerpoint/2010/main" val="26200956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 xmlns:a16="http://schemas.microsoft.com/office/drawing/2014/main" id="{6CBB0EF6-71ED-4E9F-BFC0-B0937E921898}"/>
              </a:ext>
            </a:extLst>
          </p:cNvPr>
          <p:cNvCxnSpPr>
            <a:cxnSpLocks/>
          </p:cNvCxnSpPr>
          <p:nvPr/>
        </p:nvCxnSpPr>
        <p:spPr>
          <a:xfrm>
            <a:off x="4065013" y="2673932"/>
            <a:ext cx="6307713" cy="0"/>
          </a:xfrm>
          <a:prstGeom prst="line">
            <a:avLst/>
          </a:prstGeom>
          <a:ln w="28575">
            <a:solidFill>
              <a:srgbClr val="89CBD2"/>
            </a:solidFill>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 xmlns:a16="http://schemas.microsoft.com/office/drawing/2014/main" id="{6CBB0EF6-71ED-4E9F-BFC0-B0937E921898}"/>
              </a:ext>
            </a:extLst>
          </p:cNvPr>
          <p:cNvCxnSpPr>
            <a:cxnSpLocks/>
          </p:cNvCxnSpPr>
          <p:nvPr/>
        </p:nvCxnSpPr>
        <p:spPr>
          <a:xfrm>
            <a:off x="10254512" y="2163184"/>
            <a:ext cx="0" cy="2414830"/>
          </a:xfrm>
          <a:prstGeom prst="line">
            <a:avLst/>
          </a:prstGeom>
          <a:ln w="28575">
            <a:solidFill>
              <a:srgbClr val="6FB2CD"/>
            </a:solidFill>
          </a:ln>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 xmlns:a16="http://schemas.microsoft.com/office/drawing/2014/main" id="{6CBB0EF6-71ED-4E9F-BFC0-B0937E921898}"/>
              </a:ext>
            </a:extLst>
          </p:cNvPr>
          <p:cNvCxnSpPr>
            <a:cxnSpLocks/>
          </p:cNvCxnSpPr>
          <p:nvPr/>
        </p:nvCxnSpPr>
        <p:spPr>
          <a:xfrm flipH="1" flipV="1">
            <a:off x="5646163" y="4219666"/>
            <a:ext cx="6307713" cy="0"/>
          </a:xfrm>
          <a:prstGeom prst="line">
            <a:avLst/>
          </a:prstGeom>
          <a:ln w="28575">
            <a:solidFill>
              <a:srgbClr val="AEB9BA"/>
            </a:solidFill>
          </a:ln>
        </p:spPr>
        <p:style>
          <a:lnRef idx="3">
            <a:schemeClr val="accent1"/>
          </a:lnRef>
          <a:fillRef idx="0">
            <a:schemeClr val="accent1"/>
          </a:fillRef>
          <a:effectRef idx="2">
            <a:schemeClr val="accent1"/>
          </a:effectRef>
          <a:fontRef idx="minor">
            <a:schemeClr val="tx1"/>
          </a:fontRef>
        </p:style>
      </p:cxnSp>
      <p:cxnSp>
        <p:nvCxnSpPr>
          <p:cNvPr id="24" name="直接连接符 23">
            <a:extLst>
              <a:ext uri="{FF2B5EF4-FFF2-40B4-BE49-F238E27FC236}">
                <a16:creationId xmlns="" xmlns:a16="http://schemas.microsoft.com/office/drawing/2014/main" id="{6CBB0EF6-71ED-4E9F-BFC0-B0937E921898}"/>
              </a:ext>
            </a:extLst>
          </p:cNvPr>
          <p:cNvCxnSpPr>
            <a:cxnSpLocks/>
          </p:cNvCxnSpPr>
          <p:nvPr/>
        </p:nvCxnSpPr>
        <p:spPr>
          <a:xfrm flipH="1" flipV="1">
            <a:off x="5764377" y="2315584"/>
            <a:ext cx="0" cy="2414830"/>
          </a:xfrm>
          <a:prstGeom prst="line">
            <a:avLst/>
          </a:prstGeom>
          <a:ln w="28575">
            <a:solidFill>
              <a:srgbClr val="C0DDE8"/>
            </a:solidFill>
          </a:ln>
        </p:spPr>
        <p:style>
          <a:lnRef idx="3">
            <a:schemeClr val="accent1"/>
          </a:lnRef>
          <a:fillRef idx="0">
            <a:schemeClr val="accent1"/>
          </a:fillRef>
          <a:effectRef idx="2">
            <a:schemeClr val="accent1"/>
          </a:effectRef>
          <a:fontRef idx="minor">
            <a:schemeClr val="tx1"/>
          </a:fontRef>
        </p:style>
      </p:cxnSp>
      <p:sp>
        <p:nvSpPr>
          <p:cNvPr id="25" name="文本框 24"/>
          <p:cNvSpPr txBox="1"/>
          <p:nvPr/>
        </p:nvSpPr>
        <p:spPr>
          <a:xfrm>
            <a:off x="5774983" y="3215967"/>
            <a:ext cx="4490135" cy="461665"/>
          </a:xfrm>
          <a:prstGeom prst="rect">
            <a:avLst/>
          </a:prstGeom>
          <a:noFill/>
        </p:spPr>
        <p:txBody>
          <a:bodyPr wrap="square" rtlCol="0">
            <a:spAutoFit/>
          </a:bodyPr>
          <a:lstStyle/>
          <a:p>
            <a:pPr algn="ctr"/>
            <a:r>
              <a:rPr lang="zh-CN" altLang="en-US" sz="2400" dirty="0" smtClean="0">
                <a:latin typeface="+mj-ea"/>
                <a:ea typeface="+mj-ea"/>
              </a:rPr>
              <a:t>请各位批评指正</a:t>
            </a:r>
            <a:endParaRPr lang="zh-CN" altLang="en-US" sz="2400" dirty="0">
              <a:latin typeface="+mj-ea"/>
              <a:ea typeface="+mj-ea"/>
            </a:endParaRPr>
          </a:p>
        </p:txBody>
      </p:sp>
    </p:spTree>
    <p:extLst>
      <p:ext uri="{BB962C8B-B14F-4D97-AF65-F5344CB8AC3E}">
        <p14:creationId xmlns="" xmlns:p14="http://schemas.microsoft.com/office/powerpoint/2010/main" val="36650602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500"/>
                                        <p:tgtEl>
                                          <p:spTgt spid="21"/>
                                        </p:tgtEl>
                                      </p:cBhvr>
                                    </p:animEffect>
                                  </p:childTnLst>
                                </p:cTn>
                              </p:par>
                              <p:par>
                                <p:cTn id="11" presetID="22" presetClass="entr" presetSubtype="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64233" y="3139667"/>
            <a:ext cx="1508522" cy="732453"/>
          </a:xfrm>
        </p:spPr>
        <p:txBody>
          <a:bodyPr/>
          <a:lstStyle/>
          <a:p>
            <a:r>
              <a:rPr kumimoji="1" lang="zh-CN" altLang="en-US" dirty="0" smtClean="0"/>
              <a:t>目录</a:t>
            </a:r>
            <a:endParaRPr kumimoji="1" lang="zh-CN" altLang="en-US" dirty="0"/>
          </a:p>
        </p:txBody>
      </p:sp>
      <p:sp>
        <p:nvSpPr>
          <p:cNvPr id="3" name="文本占位符 2"/>
          <p:cNvSpPr>
            <a:spLocks noGrp="1"/>
          </p:cNvSpPr>
          <p:nvPr>
            <p:ph type="body" sz="quarter" idx="11"/>
          </p:nvPr>
        </p:nvSpPr>
        <p:spPr>
          <a:xfrm>
            <a:off x="5535984" y="2478384"/>
            <a:ext cx="3138030" cy="337452"/>
          </a:xfrm>
        </p:spPr>
        <p:txBody>
          <a:bodyPr/>
          <a:lstStyle/>
          <a:p>
            <a:r>
              <a:rPr kumimoji="1" lang="en-US" altLang="zh-CN" sz="2000" b="1" dirty="0"/>
              <a:t>01</a:t>
            </a:r>
            <a:r>
              <a:rPr kumimoji="1" lang="zh-CN" altLang="en-US" sz="2000" dirty="0"/>
              <a:t>   </a:t>
            </a:r>
            <a:r>
              <a:rPr kumimoji="1" lang="zh-CN" altLang="en-US" sz="2000" dirty="0" smtClean="0"/>
              <a:t>背景简介</a:t>
            </a:r>
            <a:endParaRPr kumimoji="1" lang="zh-CN" altLang="en-US" sz="2000" dirty="0"/>
          </a:p>
        </p:txBody>
      </p:sp>
      <p:sp>
        <p:nvSpPr>
          <p:cNvPr id="4" name="文本占位符 3"/>
          <p:cNvSpPr>
            <a:spLocks noGrp="1"/>
          </p:cNvSpPr>
          <p:nvPr>
            <p:ph type="body" sz="quarter" idx="12"/>
          </p:nvPr>
        </p:nvSpPr>
        <p:spPr>
          <a:xfrm>
            <a:off x="5535984" y="3254719"/>
            <a:ext cx="3138030" cy="337452"/>
          </a:xfrm>
        </p:spPr>
        <p:txBody>
          <a:bodyPr/>
          <a:lstStyle/>
          <a:p>
            <a:r>
              <a:rPr kumimoji="1" lang="en-US" altLang="zh-CN" sz="2000" b="1" dirty="0"/>
              <a:t>02</a:t>
            </a:r>
            <a:r>
              <a:rPr kumimoji="1" lang="zh-CN" altLang="en-US" sz="2000" dirty="0"/>
              <a:t>   </a:t>
            </a:r>
            <a:r>
              <a:rPr kumimoji="1" lang="zh-CN" altLang="en-US" sz="2000" dirty="0" smtClean="0"/>
              <a:t>主要研究内容</a:t>
            </a:r>
            <a:endParaRPr kumimoji="1" lang="zh-CN" altLang="en-US" sz="2000" dirty="0"/>
          </a:p>
        </p:txBody>
      </p:sp>
      <p:sp>
        <p:nvSpPr>
          <p:cNvPr id="5" name="文本占位符 4"/>
          <p:cNvSpPr>
            <a:spLocks noGrp="1"/>
          </p:cNvSpPr>
          <p:nvPr>
            <p:ph type="body" sz="quarter" idx="13"/>
          </p:nvPr>
        </p:nvSpPr>
        <p:spPr>
          <a:xfrm>
            <a:off x="5535984" y="4031054"/>
            <a:ext cx="3138030" cy="337452"/>
          </a:xfrm>
        </p:spPr>
        <p:txBody>
          <a:bodyPr/>
          <a:lstStyle/>
          <a:p>
            <a:r>
              <a:rPr kumimoji="1" lang="en-US" altLang="zh-CN" sz="2000" b="1" dirty="0" smtClean="0"/>
              <a:t>03   </a:t>
            </a:r>
            <a:r>
              <a:rPr kumimoji="1" lang="zh-CN" altLang="en-US" sz="2000" dirty="0" smtClean="0"/>
              <a:t>工作进展</a:t>
            </a:r>
            <a:endParaRPr kumimoji="1" lang="zh-CN" altLang="en-US" sz="2000" dirty="0"/>
          </a:p>
        </p:txBody>
      </p:sp>
      <p:sp>
        <p:nvSpPr>
          <p:cNvPr id="6" name="文本占位符 5"/>
          <p:cNvSpPr>
            <a:spLocks noGrp="1"/>
          </p:cNvSpPr>
          <p:nvPr>
            <p:ph type="body" sz="quarter" idx="14"/>
          </p:nvPr>
        </p:nvSpPr>
        <p:spPr>
          <a:xfrm>
            <a:off x="5535984" y="4807389"/>
            <a:ext cx="3138030" cy="337452"/>
          </a:xfrm>
        </p:spPr>
        <p:txBody>
          <a:bodyPr/>
          <a:lstStyle/>
          <a:p>
            <a:r>
              <a:rPr kumimoji="1" lang="en-US" altLang="zh-CN" sz="2000" b="1" dirty="0" smtClean="0"/>
              <a:t>04   </a:t>
            </a:r>
            <a:r>
              <a:rPr kumimoji="1" lang="zh-CN" altLang="en-US" sz="2000" dirty="0" smtClean="0"/>
              <a:t>工作安排</a:t>
            </a:r>
            <a:endParaRPr kumimoji="1" lang="zh-CN" altLang="en-US" sz="2000" dirty="0"/>
          </a:p>
        </p:txBody>
      </p:sp>
      <p:cxnSp>
        <p:nvCxnSpPr>
          <p:cNvPr id="7" name="直接连接符 6"/>
          <p:cNvCxnSpPr/>
          <p:nvPr/>
        </p:nvCxnSpPr>
        <p:spPr>
          <a:xfrm>
            <a:off x="5017286" y="2647110"/>
            <a:ext cx="0" cy="2450435"/>
          </a:xfrm>
          <a:prstGeom prst="line">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文本占位符 1"/>
          <p:cNvSpPr txBox="1">
            <a:spLocks/>
          </p:cNvSpPr>
          <p:nvPr/>
        </p:nvSpPr>
        <p:spPr>
          <a:xfrm>
            <a:off x="2664233" y="3819204"/>
            <a:ext cx="1834356" cy="73245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solidFill>
                  <a:schemeClr val="tx1">
                    <a:lumMod val="50000"/>
                    <a:lumOff val="50000"/>
                  </a:schemeClr>
                </a:solidFill>
              </a:rPr>
              <a:t>CONTENTS</a:t>
            </a:r>
            <a:endParaRPr kumimoji="1" lang="zh-CN" altLang="en-US" sz="2400" dirty="0">
              <a:solidFill>
                <a:schemeClr val="tx1">
                  <a:lumMod val="50000"/>
                  <a:lumOff val="50000"/>
                </a:schemeClr>
              </a:solidFill>
            </a:endParaRPr>
          </a:p>
        </p:txBody>
      </p:sp>
    </p:spTree>
    <p:extLst>
      <p:ext uri="{BB962C8B-B14F-4D97-AF65-F5344CB8AC3E}">
        <p14:creationId xmlns="" xmlns:p14="http://schemas.microsoft.com/office/powerpoint/2010/main" val="22814051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50"/>
                                        <p:tgtEl>
                                          <p:spTgt spid="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250"/>
                                        <p:tgtEl>
                                          <p:spTgt spid="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250"/>
                                        <p:tgtEl>
                                          <p:spTgt spid="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47771" y="352662"/>
            <a:ext cx="1913265" cy="684830"/>
          </a:xfrm>
        </p:spPr>
        <p:txBody>
          <a:bodyPr/>
          <a:lstStyle/>
          <a:p>
            <a:r>
              <a:rPr kumimoji="1" lang="zh-CN" altLang="en-US" sz="2800" dirty="0" smtClean="0"/>
              <a:t>背景简介</a:t>
            </a:r>
            <a:endParaRPr kumimoji="1" lang="zh-CN" altLang="en-US" sz="2800" dirty="0"/>
          </a:p>
        </p:txBody>
      </p:sp>
      <p:grpSp>
        <p:nvGrpSpPr>
          <p:cNvPr id="5" name="组合 4">
            <a:extLst>
              <a:ext uri="{FF2B5EF4-FFF2-40B4-BE49-F238E27FC236}">
                <a16:creationId xmlns:a16="http://schemas.microsoft.com/office/drawing/2014/main" xmlns="" id="{54D31A65-E3BD-4FAD-AC94-13AB470830C8}"/>
              </a:ext>
            </a:extLst>
          </p:cNvPr>
          <p:cNvGrpSpPr/>
          <p:nvPr/>
        </p:nvGrpSpPr>
        <p:grpSpPr>
          <a:xfrm>
            <a:off x="966111" y="2298509"/>
            <a:ext cx="1163547" cy="1248717"/>
            <a:chOff x="2779420" y="1556792"/>
            <a:chExt cx="848856" cy="910991"/>
          </a:xfrm>
          <a:effectLst>
            <a:outerShdw blurRad="50800" dist="38100" dir="2700000" algn="tl" rotWithShape="0">
              <a:prstClr val="black">
                <a:alpha val="40000"/>
              </a:prstClr>
            </a:outerShdw>
          </a:effectLst>
        </p:grpSpPr>
        <p:sp>
          <p:nvSpPr>
            <p:cNvPr id="6" name="矩形: 圆角 131">
              <a:extLst>
                <a:ext uri="{FF2B5EF4-FFF2-40B4-BE49-F238E27FC236}">
                  <a16:creationId xmlns:a16="http://schemas.microsoft.com/office/drawing/2014/main" xmlns="" id="{7241B3C4-A732-4592-B417-920C438EDE31}"/>
                </a:ext>
              </a:extLst>
            </p:cNvPr>
            <p:cNvSpPr/>
            <p:nvPr/>
          </p:nvSpPr>
          <p:spPr>
            <a:xfrm>
              <a:off x="2843808" y="1593384"/>
              <a:ext cx="720080" cy="792088"/>
            </a:xfrm>
            <a:prstGeom prst="roundRect">
              <a:avLst/>
            </a:prstGeom>
            <a:ln>
              <a:solidFill>
                <a:srgbClr val="4E81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xmlns="" id="{BBBFA2FD-5D74-4F35-BC47-74BF1104F4A0}"/>
                </a:ext>
              </a:extLst>
            </p:cNvPr>
            <p:cNvSpPr/>
            <p:nvPr/>
          </p:nvSpPr>
          <p:spPr>
            <a:xfrm>
              <a:off x="2987824" y="1556792"/>
              <a:ext cx="72008" cy="45719"/>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xmlns="" id="{33089DB9-1B9F-42E7-8773-E90F5C214D88}"/>
                </a:ext>
              </a:extLst>
            </p:cNvPr>
            <p:cNvSpPr/>
            <p:nvPr/>
          </p:nvSpPr>
          <p:spPr>
            <a:xfrm>
              <a:off x="3163992" y="1556792"/>
              <a:ext cx="72008" cy="45719"/>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xmlns="" id="{0A6FF64C-3322-4A56-B54B-5C4B950D6F71}"/>
                </a:ext>
              </a:extLst>
            </p:cNvPr>
            <p:cNvSpPr/>
            <p:nvPr/>
          </p:nvSpPr>
          <p:spPr>
            <a:xfrm>
              <a:off x="3335152" y="1556792"/>
              <a:ext cx="72008" cy="45719"/>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xmlns="" id="{1AB0986F-755A-4318-90D8-A068A974CE12}"/>
                </a:ext>
              </a:extLst>
            </p:cNvPr>
            <p:cNvSpPr/>
            <p:nvPr/>
          </p:nvSpPr>
          <p:spPr>
            <a:xfrm>
              <a:off x="2987824" y="2422064"/>
              <a:ext cx="144016" cy="45719"/>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xmlns="" id="{BA92B33E-B3E3-42D0-AB21-1D96445632F8}"/>
                </a:ext>
              </a:extLst>
            </p:cNvPr>
            <p:cNvSpPr/>
            <p:nvPr/>
          </p:nvSpPr>
          <p:spPr>
            <a:xfrm>
              <a:off x="3275856" y="2422064"/>
              <a:ext cx="144016" cy="45719"/>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xmlns="" id="{ED0C1145-886E-4F62-93C1-35BD80CB23F9}"/>
                </a:ext>
              </a:extLst>
            </p:cNvPr>
            <p:cNvSpPr/>
            <p:nvPr/>
          </p:nvSpPr>
          <p:spPr>
            <a:xfrm>
              <a:off x="2779420" y="1725192"/>
              <a:ext cx="72008" cy="504056"/>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xmlns="" id="{81C6BEA6-0A82-4CCB-B3B7-7750AA970712}"/>
                </a:ext>
              </a:extLst>
            </p:cNvPr>
            <p:cNvSpPr/>
            <p:nvPr/>
          </p:nvSpPr>
          <p:spPr>
            <a:xfrm>
              <a:off x="3556268" y="1725192"/>
              <a:ext cx="72008" cy="504056"/>
            </a:xfrm>
            <a:prstGeom prst="rect">
              <a:avLst/>
            </a:prstGeom>
            <a:ln>
              <a:solidFill>
                <a:srgbClr val="4E81B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连接符 14">
              <a:extLst>
                <a:ext uri="{FF2B5EF4-FFF2-40B4-BE49-F238E27FC236}">
                  <a16:creationId xmlns:a16="http://schemas.microsoft.com/office/drawing/2014/main" xmlns="" id="{0014EB3E-3F3A-4F56-902A-15D736FA93B0}"/>
                </a:ext>
              </a:extLst>
            </p:cNvPr>
            <p:cNvCxnSpPr>
              <a:cxnSpLocks/>
            </p:cNvCxnSpPr>
            <p:nvPr/>
          </p:nvCxnSpPr>
          <p:spPr>
            <a:xfrm>
              <a:off x="295391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4F0C12E-EBC7-4A85-A74A-571AADCBE9AE}"/>
                </a:ext>
              </a:extLst>
            </p:cNvPr>
            <p:cNvCxnSpPr>
              <a:cxnSpLocks/>
            </p:cNvCxnSpPr>
            <p:nvPr/>
          </p:nvCxnSpPr>
          <p:spPr>
            <a:xfrm>
              <a:off x="2985180"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FCCBEBDC-2874-4D92-B7BF-2398D52CC02C}"/>
                </a:ext>
              </a:extLst>
            </p:cNvPr>
            <p:cNvCxnSpPr>
              <a:cxnSpLocks/>
            </p:cNvCxnSpPr>
            <p:nvPr/>
          </p:nvCxnSpPr>
          <p:spPr>
            <a:xfrm>
              <a:off x="3020018"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209D98B6-758E-4CBA-982C-AAAB5B91524A}"/>
                </a:ext>
              </a:extLst>
            </p:cNvPr>
            <p:cNvCxnSpPr>
              <a:cxnSpLocks/>
            </p:cNvCxnSpPr>
            <p:nvPr/>
          </p:nvCxnSpPr>
          <p:spPr>
            <a:xfrm>
              <a:off x="3054710"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A8DA7E5C-B138-4A6C-AE43-E21066548473}"/>
                </a:ext>
              </a:extLst>
            </p:cNvPr>
            <p:cNvCxnSpPr>
              <a:cxnSpLocks/>
            </p:cNvCxnSpPr>
            <p:nvPr/>
          </p:nvCxnSpPr>
          <p:spPr>
            <a:xfrm>
              <a:off x="3086502"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B11A72C8-E216-4628-9938-D907D375F470}"/>
                </a:ext>
              </a:extLst>
            </p:cNvPr>
            <p:cNvCxnSpPr>
              <a:cxnSpLocks/>
            </p:cNvCxnSpPr>
            <p:nvPr/>
          </p:nvCxnSpPr>
          <p:spPr>
            <a:xfrm>
              <a:off x="312284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76469D0F-32C9-437D-9CCE-C5573D660C69}"/>
                </a:ext>
              </a:extLst>
            </p:cNvPr>
            <p:cNvCxnSpPr>
              <a:cxnSpLocks/>
            </p:cNvCxnSpPr>
            <p:nvPr/>
          </p:nvCxnSpPr>
          <p:spPr>
            <a:xfrm>
              <a:off x="3157684"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49296B80-3FD4-42C8-83CA-814C420409FE}"/>
                </a:ext>
              </a:extLst>
            </p:cNvPr>
            <p:cNvCxnSpPr>
              <a:cxnSpLocks/>
            </p:cNvCxnSpPr>
            <p:nvPr/>
          </p:nvCxnSpPr>
          <p:spPr>
            <a:xfrm>
              <a:off x="319237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9EB895CC-7491-4AB7-9A72-89B09E09DB8A}"/>
                </a:ext>
              </a:extLst>
            </p:cNvPr>
            <p:cNvCxnSpPr>
              <a:cxnSpLocks/>
            </p:cNvCxnSpPr>
            <p:nvPr/>
          </p:nvCxnSpPr>
          <p:spPr>
            <a:xfrm>
              <a:off x="3222060"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E294159B-4709-4017-B75B-B1010EC14DEC}"/>
                </a:ext>
              </a:extLst>
            </p:cNvPr>
            <p:cNvCxnSpPr>
              <a:cxnSpLocks/>
            </p:cNvCxnSpPr>
            <p:nvPr/>
          </p:nvCxnSpPr>
          <p:spPr>
            <a:xfrm>
              <a:off x="3253324"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80E39448-7164-4975-8D14-49B17E62A674}"/>
                </a:ext>
              </a:extLst>
            </p:cNvPr>
            <p:cNvCxnSpPr>
              <a:cxnSpLocks/>
            </p:cNvCxnSpPr>
            <p:nvPr/>
          </p:nvCxnSpPr>
          <p:spPr>
            <a:xfrm>
              <a:off x="3288162"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6F9E9F21-5958-4A70-8A8D-E9941525DB5A}"/>
                </a:ext>
              </a:extLst>
            </p:cNvPr>
            <p:cNvCxnSpPr>
              <a:cxnSpLocks/>
            </p:cNvCxnSpPr>
            <p:nvPr/>
          </p:nvCxnSpPr>
          <p:spPr>
            <a:xfrm>
              <a:off x="3322854"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845567AC-5CA7-4E7E-AE39-2A962B3EAB3F}"/>
                </a:ext>
              </a:extLst>
            </p:cNvPr>
            <p:cNvCxnSpPr>
              <a:cxnSpLocks/>
            </p:cNvCxnSpPr>
            <p:nvPr/>
          </p:nvCxnSpPr>
          <p:spPr>
            <a:xfrm>
              <a:off x="335972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7C6A6F1C-5603-43CB-A5A9-BD223617FB3D}"/>
                </a:ext>
              </a:extLst>
            </p:cNvPr>
            <p:cNvCxnSpPr>
              <a:cxnSpLocks/>
            </p:cNvCxnSpPr>
            <p:nvPr/>
          </p:nvCxnSpPr>
          <p:spPr>
            <a:xfrm>
              <a:off x="3390990"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FC9E9FB2-11D3-4D06-9B51-FD8F1E6F8A99}"/>
                </a:ext>
              </a:extLst>
            </p:cNvPr>
            <p:cNvCxnSpPr>
              <a:cxnSpLocks/>
            </p:cNvCxnSpPr>
            <p:nvPr/>
          </p:nvCxnSpPr>
          <p:spPr>
            <a:xfrm>
              <a:off x="3425828"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008EAB0E-1390-4E6A-AA86-48135C42961D}"/>
                </a:ext>
              </a:extLst>
            </p:cNvPr>
            <p:cNvCxnSpPr>
              <a:cxnSpLocks/>
            </p:cNvCxnSpPr>
            <p:nvPr/>
          </p:nvCxnSpPr>
          <p:spPr>
            <a:xfrm>
              <a:off x="3460520"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3441407E-5C7F-4600-B948-49906324190B}"/>
                </a:ext>
              </a:extLst>
            </p:cNvPr>
            <p:cNvCxnSpPr>
              <a:cxnSpLocks/>
            </p:cNvCxnSpPr>
            <p:nvPr/>
          </p:nvCxnSpPr>
          <p:spPr>
            <a:xfrm>
              <a:off x="292343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5D282006-981D-48C0-9D24-CB89CC0B1CD2}"/>
                </a:ext>
              </a:extLst>
            </p:cNvPr>
            <p:cNvCxnSpPr>
              <a:cxnSpLocks/>
            </p:cNvCxnSpPr>
            <p:nvPr/>
          </p:nvCxnSpPr>
          <p:spPr>
            <a:xfrm>
              <a:off x="3494906" y="1700808"/>
              <a:ext cx="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D1736AE1-B38C-4A77-8769-9DEFBBABBD1D}"/>
                </a:ext>
              </a:extLst>
            </p:cNvPr>
            <p:cNvCxnSpPr>
              <a:cxnSpLocks/>
            </p:cNvCxnSpPr>
            <p:nvPr/>
          </p:nvCxnSpPr>
          <p:spPr>
            <a:xfrm flipH="1">
              <a:off x="2879163" y="1685568"/>
              <a:ext cx="6557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3A1F7B9F-B0DC-42CF-BEB1-14CD9C4C980F}"/>
                </a:ext>
              </a:extLst>
            </p:cNvPr>
            <p:cNvCxnSpPr>
              <a:cxnSpLocks/>
            </p:cNvCxnSpPr>
            <p:nvPr/>
          </p:nvCxnSpPr>
          <p:spPr>
            <a:xfrm flipH="1">
              <a:off x="2879163" y="2296200"/>
              <a:ext cx="6557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箭头: 右 197">
            <a:extLst>
              <a:ext uri="{FF2B5EF4-FFF2-40B4-BE49-F238E27FC236}">
                <a16:creationId xmlns:a16="http://schemas.microsoft.com/office/drawing/2014/main" xmlns="" id="{4CF90D6F-5D09-43BF-AD98-D33B1915C44D}"/>
              </a:ext>
            </a:extLst>
          </p:cNvPr>
          <p:cNvSpPr/>
          <p:nvPr/>
        </p:nvSpPr>
        <p:spPr>
          <a:xfrm rot="19800000">
            <a:off x="2364412" y="2206018"/>
            <a:ext cx="971347" cy="247650"/>
          </a:xfrm>
          <a:prstGeom prst="rightArrow">
            <a:avLst/>
          </a:prstGeom>
          <a:solidFill>
            <a:schemeClr val="accent3"/>
          </a:solidFill>
          <a:ln cap="flat">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箭头: 右 197">
            <a:extLst>
              <a:ext uri="{FF2B5EF4-FFF2-40B4-BE49-F238E27FC236}">
                <a16:creationId xmlns:a16="http://schemas.microsoft.com/office/drawing/2014/main" xmlns="" id="{4CF90D6F-5D09-43BF-AD98-D33B1915C44D}"/>
              </a:ext>
            </a:extLst>
          </p:cNvPr>
          <p:cNvSpPr/>
          <p:nvPr/>
        </p:nvSpPr>
        <p:spPr>
          <a:xfrm>
            <a:off x="2519966" y="2827247"/>
            <a:ext cx="971347" cy="247650"/>
          </a:xfrm>
          <a:prstGeom prst="rightArrow">
            <a:avLst/>
          </a:prstGeom>
          <a:solidFill>
            <a:schemeClr val="accent3"/>
          </a:solidFill>
          <a:ln cap="flat">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箭头: 右 197">
            <a:extLst>
              <a:ext uri="{FF2B5EF4-FFF2-40B4-BE49-F238E27FC236}">
                <a16:creationId xmlns:a16="http://schemas.microsoft.com/office/drawing/2014/main" xmlns="" id="{4CF90D6F-5D09-43BF-AD98-D33B1915C44D}"/>
              </a:ext>
            </a:extLst>
          </p:cNvPr>
          <p:cNvSpPr/>
          <p:nvPr/>
        </p:nvSpPr>
        <p:spPr>
          <a:xfrm rot="1800000" flipV="1">
            <a:off x="2364412" y="3448459"/>
            <a:ext cx="971347" cy="247650"/>
          </a:xfrm>
          <a:prstGeom prst="rightArrow">
            <a:avLst/>
          </a:prstGeom>
          <a:solidFill>
            <a:schemeClr val="accent3"/>
          </a:solidFill>
          <a:ln cap="flat">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9" name="图表 38"/>
          <p:cNvGraphicFramePr/>
          <p:nvPr>
            <p:extLst>
              <p:ext uri="{D42A27DB-BD31-4B8C-83A1-F6EECF244321}">
                <p14:modId xmlns="" xmlns:p14="http://schemas.microsoft.com/office/powerpoint/2010/main" val="687660354"/>
              </p:ext>
            </p:extLst>
          </p:nvPr>
        </p:nvGraphicFramePr>
        <p:xfrm>
          <a:off x="3230259" y="1597034"/>
          <a:ext cx="857345" cy="877991"/>
        </p:xfrm>
        <a:graphic>
          <a:graphicData uri="http://schemas.openxmlformats.org/drawingml/2006/chart">
            <c:chart xmlns:c="http://schemas.openxmlformats.org/drawingml/2006/chart" xmlns:r="http://schemas.openxmlformats.org/officeDocument/2006/relationships" r:id="rId3"/>
          </a:graphicData>
        </a:graphic>
      </p:graphicFrame>
      <p:sp>
        <p:nvSpPr>
          <p:cNvPr id="40" name="圆角矩形 39"/>
          <p:cNvSpPr/>
          <p:nvPr/>
        </p:nvSpPr>
        <p:spPr>
          <a:xfrm>
            <a:off x="4169226" y="1773605"/>
            <a:ext cx="2147351" cy="52490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绝缘水平相关参量</a:t>
            </a:r>
            <a:endParaRPr lang="zh-CN" altLang="en-US" b="1" dirty="0">
              <a:solidFill>
                <a:schemeClr val="tx1"/>
              </a:solidFill>
            </a:endParaRPr>
          </a:p>
        </p:txBody>
      </p:sp>
      <p:graphicFrame>
        <p:nvGraphicFramePr>
          <p:cNvPr id="41" name="图表 40"/>
          <p:cNvGraphicFramePr/>
          <p:nvPr>
            <p:extLst>
              <p:ext uri="{D42A27DB-BD31-4B8C-83A1-F6EECF244321}">
                <p14:modId xmlns="" xmlns:p14="http://schemas.microsoft.com/office/powerpoint/2010/main" val="3834831507"/>
              </p:ext>
            </p:extLst>
          </p:nvPr>
        </p:nvGraphicFramePr>
        <p:xfrm>
          <a:off x="3444929" y="2530016"/>
          <a:ext cx="857345" cy="877991"/>
        </p:xfrm>
        <a:graphic>
          <a:graphicData uri="http://schemas.openxmlformats.org/drawingml/2006/chart">
            <c:chart xmlns:c="http://schemas.openxmlformats.org/drawingml/2006/chart" xmlns:r="http://schemas.openxmlformats.org/officeDocument/2006/relationships" r:id="rId4"/>
          </a:graphicData>
        </a:graphic>
      </p:graphicFrame>
      <p:sp>
        <p:nvSpPr>
          <p:cNvPr id="42" name="圆角矩形 41"/>
          <p:cNvSpPr/>
          <p:nvPr/>
        </p:nvSpPr>
        <p:spPr>
          <a:xfrm>
            <a:off x="4383896" y="2706587"/>
            <a:ext cx="2147351" cy="52490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温度参量</a:t>
            </a:r>
            <a:endParaRPr lang="zh-CN" altLang="en-US" b="1" dirty="0">
              <a:solidFill>
                <a:schemeClr val="tx1"/>
              </a:solidFill>
            </a:endParaRPr>
          </a:p>
        </p:txBody>
      </p:sp>
      <p:graphicFrame>
        <p:nvGraphicFramePr>
          <p:cNvPr id="43" name="图表 42"/>
          <p:cNvGraphicFramePr/>
          <p:nvPr>
            <p:extLst>
              <p:ext uri="{D42A27DB-BD31-4B8C-83A1-F6EECF244321}">
                <p14:modId xmlns="" xmlns:p14="http://schemas.microsoft.com/office/powerpoint/2010/main" val="1475173057"/>
              </p:ext>
            </p:extLst>
          </p:nvPr>
        </p:nvGraphicFramePr>
        <p:xfrm>
          <a:off x="3311881" y="3462998"/>
          <a:ext cx="857345" cy="877991"/>
        </p:xfrm>
        <a:graphic>
          <a:graphicData uri="http://schemas.openxmlformats.org/drawingml/2006/chart">
            <c:chart xmlns:c="http://schemas.openxmlformats.org/drawingml/2006/chart" xmlns:r="http://schemas.openxmlformats.org/officeDocument/2006/relationships" r:id="rId5"/>
          </a:graphicData>
        </a:graphic>
      </p:graphicFrame>
      <p:sp>
        <p:nvSpPr>
          <p:cNvPr id="44" name="圆角矩形 43"/>
          <p:cNvSpPr/>
          <p:nvPr/>
        </p:nvSpPr>
        <p:spPr>
          <a:xfrm>
            <a:off x="4250848" y="3639569"/>
            <a:ext cx="2147351" cy="524904"/>
          </a:xfrm>
          <a:prstGeom prst="roundRect">
            <a:avLst/>
          </a:prstGeom>
          <a:solidFill>
            <a:srgbClr val="FFC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振动信号参量</a:t>
            </a:r>
            <a:endParaRPr lang="zh-CN" altLang="en-US" b="1" dirty="0">
              <a:solidFill>
                <a:schemeClr val="tx1"/>
              </a:solidFill>
            </a:endParaRPr>
          </a:p>
        </p:txBody>
      </p:sp>
      <p:sp>
        <p:nvSpPr>
          <p:cNvPr id="45" name="箭头: 右 197">
            <a:extLst>
              <a:ext uri="{FF2B5EF4-FFF2-40B4-BE49-F238E27FC236}">
                <a16:creationId xmlns:a16="http://schemas.microsoft.com/office/drawing/2014/main" xmlns="" id="{4CF90D6F-5D09-43BF-AD98-D33B1915C44D}"/>
              </a:ext>
            </a:extLst>
          </p:cNvPr>
          <p:cNvSpPr/>
          <p:nvPr/>
        </p:nvSpPr>
        <p:spPr>
          <a:xfrm rot="3600000" flipV="1">
            <a:off x="1942670" y="4023700"/>
            <a:ext cx="971347" cy="247650"/>
          </a:xfrm>
          <a:prstGeom prst="rightArrow">
            <a:avLst/>
          </a:prstGeom>
          <a:solidFill>
            <a:schemeClr val="accent3"/>
          </a:solidFill>
          <a:ln cap="flat">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a:xfrm rot="16200000">
            <a:off x="6240391" y="1782880"/>
            <a:ext cx="647985" cy="495612"/>
            <a:chOff x="8046938" y="1728274"/>
            <a:chExt cx="647985" cy="495612"/>
          </a:xfrm>
        </p:grpSpPr>
        <p:cxnSp>
          <p:nvCxnSpPr>
            <p:cNvPr id="50" name="直接连接符 49"/>
            <p:cNvCxnSpPr/>
            <p:nvPr/>
          </p:nvCxnSpPr>
          <p:spPr>
            <a:xfrm rot="5400000" flipV="1">
              <a:off x="8370102" y="1599966"/>
              <a:ext cx="0" cy="646328"/>
            </a:xfrm>
            <a:prstGeom prst="line">
              <a:avLst/>
            </a:prstGeom>
            <a:ln w="28575">
              <a:solidFill>
                <a:schemeClr val="accent5"/>
              </a:solidFill>
            </a:ln>
          </p:spPr>
          <p:style>
            <a:lnRef idx="1">
              <a:schemeClr val="accent4"/>
            </a:lnRef>
            <a:fillRef idx="0">
              <a:schemeClr val="accent4"/>
            </a:fillRef>
            <a:effectRef idx="0">
              <a:schemeClr val="accent4"/>
            </a:effectRef>
            <a:fontRef idx="minor">
              <a:schemeClr val="tx1"/>
            </a:fontRef>
          </p:style>
        </p:cxnSp>
        <p:cxnSp>
          <p:nvCxnSpPr>
            <p:cNvPr id="51" name="直接连接符 50"/>
            <p:cNvCxnSpPr/>
            <p:nvPr/>
          </p:nvCxnSpPr>
          <p:spPr>
            <a:xfrm flipV="1">
              <a:off x="8345051" y="1728274"/>
              <a:ext cx="3494" cy="19485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052122" y="1923129"/>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93269" y="1921850"/>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6707096" y="1708347"/>
            <a:ext cx="5060515" cy="646331"/>
          </a:xfrm>
          <a:prstGeom prst="rect">
            <a:avLst/>
          </a:prstGeom>
        </p:spPr>
        <p:txBody>
          <a:bodyPr wrap="square">
            <a:spAutoFit/>
          </a:bodyPr>
          <a:lstStyle/>
          <a:p>
            <a:r>
              <a:rPr kumimoji="1" lang="zh-CN" altLang="en-US" dirty="0">
                <a:solidFill>
                  <a:schemeClr val="accent1"/>
                </a:solidFill>
              </a:rPr>
              <a:t>绝缘电阻、吸收比、极化指数、</a:t>
            </a:r>
            <a:r>
              <a:rPr kumimoji="1" lang="zh-CN" altLang="en-US" dirty="0" smtClean="0">
                <a:solidFill>
                  <a:schemeClr val="accent1"/>
                </a:solidFill>
              </a:rPr>
              <a:t>介质损耗因数</a:t>
            </a:r>
            <a:r>
              <a:rPr kumimoji="1" lang="en-US" altLang="zh-CN" dirty="0" smtClean="0">
                <a:solidFill>
                  <a:schemeClr val="accent1"/>
                </a:solidFill>
              </a:rPr>
              <a:t>…</a:t>
            </a:r>
            <a:endParaRPr kumimoji="1" lang="en-US" altLang="zh-CN" dirty="0">
              <a:solidFill>
                <a:schemeClr val="accent1"/>
              </a:solidFill>
            </a:endParaRPr>
          </a:p>
          <a:p>
            <a:r>
              <a:rPr lang="zh-CN" altLang="en-US" b="1" u="sng" dirty="0" smtClean="0">
                <a:solidFill>
                  <a:schemeClr val="accent2"/>
                </a:solidFill>
              </a:rPr>
              <a:t>实现</a:t>
            </a:r>
            <a:r>
              <a:rPr lang="zh-CN" altLang="en-US" b="1" u="sng" dirty="0">
                <a:solidFill>
                  <a:schemeClr val="accent2"/>
                </a:solidFill>
              </a:rPr>
              <a:t>在线</a:t>
            </a:r>
            <a:r>
              <a:rPr lang="zh-CN" altLang="en-US" b="1" u="sng" dirty="0" smtClean="0">
                <a:solidFill>
                  <a:schemeClr val="accent2"/>
                </a:solidFill>
              </a:rPr>
              <a:t>监测较为困难</a:t>
            </a:r>
            <a:endParaRPr lang="zh-CN" altLang="en-US" b="1" u="sng" dirty="0">
              <a:solidFill>
                <a:schemeClr val="accent2"/>
              </a:solidFill>
            </a:endParaRPr>
          </a:p>
        </p:txBody>
      </p:sp>
      <p:grpSp>
        <p:nvGrpSpPr>
          <p:cNvPr id="68" name="组合 67"/>
          <p:cNvGrpSpPr/>
          <p:nvPr/>
        </p:nvGrpSpPr>
        <p:grpSpPr>
          <a:xfrm rot="16200000">
            <a:off x="6455060" y="2711267"/>
            <a:ext cx="647985" cy="495612"/>
            <a:chOff x="8046938" y="1728274"/>
            <a:chExt cx="647985" cy="495612"/>
          </a:xfrm>
        </p:grpSpPr>
        <p:cxnSp>
          <p:nvCxnSpPr>
            <p:cNvPr id="69" name="直接连接符 68"/>
            <p:cNvCxnSpPr/>
            <p:nvPr/>
          </p:nvCxnSpPr>
          <p:spPr>
            <a:xfrm rot="5400000" flipV="1">
              <a:off x="8370102" y="1599966"/>
              <a:ext cx="0" cy="646328"/>
            </a:xfrm>
            <a:prstGeom prst="line">
              <a:avLst/>
            </a:prstGeom>
            <a:ln w="28575">
              <a:solidFill>
                <a:schemeClr val="accent5"/>
              </a:solidFill>
            </a:ln>
          </p:spPr>
          <p:style>
            <a:lnRef idx="1">
              <a:schemeClr val="accent4"/>
            </a:lnRef>
            <a:fillRef idx="0">
              <a:schemeClr val="accent4"/>
            </a:fillRef>
            <a:effectRef idx="0">
              <a:schemeClr val="accent4"/>
            </a:effectRef>
            <a:fontRef idx="minor">
              <a:schemeClr val="tx1"/>
            </a:fontRef>
          </p:style>
        </p:cxnSp>
        <p:cxnSp>
          <p:nvCxnSpPr>
            <p:cNvPr id="70" name="直接连接符 69"/>
            <p:cNvCxnSpPr/>
            <p:nvPr/>
          </p:nvCxnSpPr>
          <p:spPr>
            <a:xfrm flipV="1">
              <a:off x="8345051" y="1728274"/>
              <a:ext cx="3494" cy="19485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052122" y="1923129"/>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8693269" y="1921850"/>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6921766" y="2636734"/>
            <a:ext cx="4632904" cy="646331"/>
          </a:xfrm>
          <a:prstGeom prst="rect">
            <a:avLst/>
          </a:prstGeom>
        </p:spPr>
        <p:txBody>
          <a:bodyPr wrap="square">
            <a:spAutoFit/>
          </a:bodyPr>
          <a:lstStyle/>
          <a:p>
            <a:r>
              <a:rPr kumimoji="1" lang="zh-CN" altLang="en-US" dirty="0" smtClean="0">
                <a:solidFill>
                  <a:schemeClr val="accent1"/>
                </a:solidFill>
              </a:rPr>
              <a:t>温度、温升、红外成像</a:t>
            </a:r>
            <a:r>
              <a:rPr kumimoji="1" lang="en-US" altLang="zh-CN" dirty="0" smtClean="0">
                <a:solidFill>
                  <a:schemeClr val="accent1"/>
                </a:solidFill>
              </a:rPr>
              <a:t>…</a:t>
            </a:r>
          </a:p>
          <a:p>
            <a:r>
              <a:rPr kumimoji="1" lang="zh-CN" altLang="en-US" b="1" u="sng" dirty="0" smtClean="0">
                <a:solidFill>
                  <a:schemeClr val="accent2"/>
                </a:solidFill>
              </a:rPr>
              <a:t>信息量有限，故障分类困难，光学设备昂贵</a:t>
            </a:r>
            <a:endParaRPr lang="zh-CN" altLang="en-US" b="1" u="sng" dirty="0">
              <a:solidFill>
                <a:schemeClr val="accent2"/>
              </a:solidFill>
            </a:endParaRPr>
          </a:p>
        </p:txBody>
      </p:sp>
      <p:grpSp>
        <p:nvGrpSpPr>
          <p:cNvPr id="74" name="组合 73"/>
          <p:cNvGrpSpPr/>
          <p:nvPr/>
        </p:nvGrpSpPr>
        <p:grpSpPr>
          <a:xfrm rot="16200000">
            <a:off x="6322012" y="3653360"/>
            <a:ext cx="647985" cy="495612"/>
            <a:chOff x="8046938" y="1728274"/>
            <a:chExt cx="647985" cy="495612"/>
          </a:xfrm>
        </p:grpSpPr>
        <p:cxnSp>
          <p:nvCxnSpPr>
            <p:cNvPr id="75" name="直接连接符 74"/>
            <p:cNvCxnSpPr/>
            <p:nvPr/>
          </p:nvCxnSpPr>
          <p:spPr>
            <a:xfrm rot="5400000" flipV="1">
              <a:off x="8370102" y="1599966"/>
              <a:ext cx="0" cy="646328"/>
            </a:xfrm>
            <a:prstGeom prst="line">
              <a:avLst/>
            </a:prstGeom>
            <a:ln w="28575">
              <a:solidFill>
                <a:schemeClr val="accent5"/>
              </a:solidFill>
            </a:ln>
          </p:spPr>
          <p:style>
            <a:lnRef idx="1">
              <a:schemeClr val="accent4"/>
            </a:lnRef>
            <a:fillRef idx="0">
              <a:schemeClr val="accent4"/>
            </a:fillRef>
            <a:effectRef idx="0">
              <a:schemeClr val="accent4"/>
            </a:effectRef>
            <a:fontRef idx="minor">
              <a:schemeClr val="tx1"/>
            </a:fontRef>
          </p:style>
        </p:cxnSp>
        <p:cxnSp>
          <p:nvCxnSpPr>
            <p:cNvPr id="76" name="直接连接符 75"/>
            <p:cNvCxnSpPr/>
            <p:nvPr/>
          </p:nvCxnSpPr>
          <p:spPr>
            <a:xfrm flipV="1">
              <a:off x="8345051" y="1728274"/>
              <a:ext cx="3494" cy="19485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052122" y="1923129"/>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693269" y="1921850"/>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6788717" y="3578826"/>
            <a:ext cx="5403283" cy="646331"/>
          </a:xfrm>
          <a:prstGeom prst="rect">
            <a:avLst/>
          </a:prstGeom>
        </p:spPr>
        <p:txBody>
          <a:bodyPr wrap="square">
            <a:spAutoFit/>
          </a:bodyPr>
          <a:lstStyle/>
          <a:p>
            <a:r>
              <a:rPr kumimoji="1" lang="zh-CN" altLang="en-US" dirty="0" smtClean="0">
                <a:solidFill>
                  <a:schemeClr val="accent1"/>
                </a:solidFill>
              </a:rPr>
              <a:t>振动加速度信号</a:t>
            </a:r>
            <a:r>
              <a:rPr kumimoji="1" lang="en-US" altLang="zh-CN" dirty="0" smtClean="0">
                <a:solidFill>
                  <a:schemeClr val="accent1"/>
                </a:solidFill>
              </a:rPr>
              <a:t>…</a:t>
            </a:r>
          </a:p>
          <a:p>
            <a:r>
              <a:rPr lang="zh-CN" altLang="en-US" b="1" u="sng" dirty="0" smtClean="0">
                <a:solidFill>
                  <a:schemeClr val="accent2"/>
                </a:solidFill>
              </a:rPr>
              <a:t>一般需要贴近测量，相比声音测量干扰更小</a:t>
            </a:r>
            <a:endParaRPr lang="zh-CN" altLang="en-US" b="1" u="sng" dirty="0">
              <a:solidFill>
                <a:schemeClr val="accent2"/>
              </a:solidFill>
            </a:endParaRPr>
          </a:p>
        </p:txBody>
      </p:sp>
      <p:sp>
        <p:nvSpPr>
          <p:cNvPr id="84" name="圆角矩形 83"/>
          <p:cNvSpPr/>
          <p:nvPr/>
        </p:nvSpPr>
        <p:spPr>
          <a:xfrm rot="5400000">
            <a:off x="4331652" y="4014237"/>
            <a:ext cx="502787" cy="19243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b="1" dirty="0" smtClean="0">
                <a:solidFill>
                  <a:schemeClr val="tx1"/>
                </a:solidFill>
              </a:rPr>
              <a:t>中低频可听声</a:t>
            </a:r>
            <a:endParaRPr lang="zh-CN" altLang="en-US" b="1" dirty="0">
              <a:solidFill>
                <a:schemeClr val="tx1"/>
              </a:solidFill>
            </a:endParaRPr>
          </a:p>
        </p:txBody>
      </p:sp>
      <p:sp>
        <p:nvSpPr>
          <p:cNvPr id="85" name="圆角矩形 84"/>
          <p:cNvSpPr/>
          <p:nvPr/>
        </p:nvSpPr>
        <p:spPr>
          <a:xfrm rot="5400000">
            <a:off x="4328278" y="4588948"/>
            <a:ext cx="502787" cy="19243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b="1" dirty="0" smtClean="0">
                <a:solidFill>
                  <a:schemeClr val="tx1"/>
                </a:solidFill>
              </a:rPr>
              <a:t>高频超声</a:t>
            </a:r>
            <a:endParaRPr lang="zh-CN" altLang="en-US" b="1" dirty="0">
              <a:solidFill>
                <a:schemeClr val="tx1"/>
              </a:solidFill>
            </a:endParaRPr>
          </a:p>
        </p:txBody>
      </p:sp>
      <p:grpSp>
        <p:nvGrpSpPr>
          <p:cNvPr id="162" name="组合 161"/>
          <p:cNvGrpSpPr/>
          <p:nvPr/>
        </p:nvGrpSpPr>
        <p:grpSpPr>
          <a:xfrm>
            <a:off x="246231" y="53340"/>
            <a:ext cx="847771" cy="802051"/>
            <a:chOff x="0" y="0"/>
            <a:chExt cx="847771" cy="802051"/>
          </a:xfrm>
        </p:grpSpPr>
        <p:sp>
          <p:nvSpPr>
            <p:cNvPr id="159" name="文本框 158"/>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01</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161" name="直接连接符 160"/>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92" name="图表 91"/>
          <p:cNvGraphicFramePr/>
          <p:nvPr>
            <p:extLst>
              <p:ext uri="{D42A27DB-BD31-4B8C-83A1-F6EECF244321}">
                <p14:modId xmlns="" xmlns:p14="http://schemas.microsoft.com/office/powerpoint/2010/main" val="1475173057"/>
              </p:ext>
            </p:extLst>
          </p:nvPr>
        </p:nvGraphicFramePr>
        <p:xfrm>
          <a:off x="2633968" y="4468791"/>
          <a:ext cx="857345" cy="877991"/>
        </p:xfrm>
        <a:graphic>
          <a:graphicData uri="http://schemas.openxmlformats.org/drawingml/2006/chart">
            <c:chart xmlns:c="http://schemas.openxmlformats.org/drawingml/2006/chart" xmlns:r="http://schemas.openxmlformats.org/officeDocument/2006/relationships" r:id="rId6"/>
          </a:graphicData>
        </a:graphic>
      </p:graphicFrame>
      <p:grpSp>
        <p:nvGrpSpPr>
          <p:cNvPr id="96" name="组合 95"/>
          <p:cNvGrpSpPr/>
          <p:nvPr/>
        </p:nvGrpSpPr>
        <p:grpSpPr>
          <a:xfrm rot="16200000">
            <a:off x="5469048" y="4980012"/>
            <a:ext cx="647985" cy="495612"/>
            <a:chOff x="8046938" y="1728274"/>
            <a:chExt cx="647985" cy="495612"/>
          </a:xfrm>
        </p:grpSpPr>
        <p:cxnSp>
          <p:nvCxnSpPr>
            <p:cNvPr id="97" name="直接连接符 96"/>
            <p:cNvCxnSpPr/>
            <p:nvPr/>
          </p:nvCxnSpPr>
          <p:spPr>
            <a:xfrm rot="5400000" flipV="1">
              <a:off x="8370102" y="1599966"/>
              <a:ext cx="0" cy="646328"/>
            </a:xfrm>
            <a:prstGeom prst="line">
              <a:avLst/>
            </a:prstGeom>
            <a:ln w="28575">
              <a:solidFill>
                <a:schemeClr val="accent5"/>
              </a:solidFill>
            </a:ln>
          </p:spPr>
          <p:style>
            <a:lnRef idx="1">
              <a:schemeClr val="accent4"/>
            </a:lnRef>
            <a:fillRef idx="0">
              <a:schemeClr val="accent4"/>
            </a:fillRef>
            <a:effectRef idx="0">
              <a:schemeClr val="accent4"/>
            </a:effectRef>
            <a:fontRef idx="minor">
              <a:schemeClr val="tx1"/>
            </a:fontRef>
          </p:style>
        </p:cxnSp>
        <p:cxnSp>
          <p:nvCxnSpPr>
            <p:cNvPr id="98" name="直接连接符 97"/>
            <p:cNvCxnSpPr/>
            <p:nvPr/>
          </p:nvCxnSpPr>
          <p:spPr>
            <a:xfrm flipV="1">
              <a:off x="8345051" y="1728274"/>
              <a:ext cx="3494" cy="19485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052122" y="1923129"/>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693269" y="1921850"/>
              <a:ext cx="1654" cy="30075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1" name="矩形 100"/>
          <p:cNvSpPr/>
          <p:nvPr/>
        </p:nvSpPr>
        <p:spPr>
          <a:xfrm>
            <a:off x="6048767" y="4751368"/>
            <a:ext cx="5403283" cy="923330"/>
          </a:xfrm>
          <a:prstGeom prst="rect">
            <a:avLst/>
          </a:prstGeom>
        </p:spPr>
        <p:txBody>
          <a:bodyPr wrap="square">
            <a:spAutoFit/>
          </a:bodyPr>
          <a:lstStyle/>
          <a:p>
            <a:r>
              <a:rPr kumimoji="1" lang="zh-CN" altLang="en-US" dirty="0" smtClean="0">
                <a:solidFill>
                  <a:schemeClr val="accent1"/>
                </a:solidFill>
              </a:rPr>
              <a:t>声音信号</a:t>
            </a:r>
            <a:r>
              <a:rPr kumimoji="1" lang="en-US" altLang="zh-CN" dirty="0" smtClean="0">
                <a:solidFill>
                  <a:schemeClr val="accent1"/>
                </a:solidFill>
              </a:rPr>
              <a:t>…</a:t>
            </a:r>
          </a:p>
          <a:p>
            <a:r>
              <a:rPr lang="zh-CN" altLang="en-US" b="1" u="sng" dirty="0" smtClean="0">
                <a:solidFill>
                  <a:schemeClr val="accent2"/>
                </a:solidFill>
              </a:rPr>
              <a:t>相比于振动信号，能够测量更多设备内部的局部故障细节</a:t>
            </a:r>
            <a:endParaRPr lang="zh-CN" altLang="en-US" b="1" u="sng" dirty="0">
              <a:solidFill>
                <a:schemeClr val="accent2"/>
              </a:solidFill>
            </a:endParaRPr>
          </a:p>
        </p:txBody>
      </p:sp>
    </p:spTree>
    <p:extLst>
      <p:ext uri="{BB962C8B-B14F-4D97-AF65-F5344CB8AC3E}">
        <p14:creationId xmlns="" xmlns:p14="http://schemas.microsoft.com/office/powerpoint/2010/main" val="15815398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50"/>
                                        <p:tgtEl>
                                          <p:spTgt spid="84"/>
                                        </p:tgtEl>
                                      </p:cBhvr>
                                    </p:animEffect>
                                    <p:anim calcmode="lin" valueType="num">
                                      <p:cBhvr>
                                        <p:cTn id="8" dur="250" fill="hold"/>
                                        <p:tgtEl>
                                          <p:spTgt spid="84"/>
                                        </p:tgtEl>
                                        <p:attrNameLst>
                                          <p:attrName>ppt_x</p:attrName>
                                        </p:attrNameLst>
                                      </p:cBhvr>
                                      <p:tavLst>
                                        <p:tav tm="0">
                                          <p:val>
                                            <p:strVal val="#ppt_x"/>
                                          </p:val>
                                        </p:tav>
                                        <p:tav tm="100000">
                                          <p:val>
                                            <p:strVal val="#ppt_x"/>
                                          </p:val>
                                        </p:tav>
                                      </p:tavLst>
                                    </p:anim>
                                    <p:anim calcmode="lin" valueType="num">
                                      <p:cBhvr>
                                        <p:cTn id="9" dur="250" fill="hold"/>
                                        <p:tgtEl>
                                          <p:spTgt spid="8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250"/>
                                        <p:tgtEl>
                                          <p:spTgt spid="85"/>
                                        </p:tgtEl>
                                      </p:cBhvr>
                                    </p:animEffect>
                                    <p:anim calcmode="lin" valueType="num">
                                      <p:cBhvr>
                                        <p:cTn id="13" dur="250" fill="hold"/>
                                        <p:tgtEl>
                                          <p:spTgt spid="85"/>
                                        </p:tgtEl>
                                        <p:attrNameLst>
                                          <p:attrName>ppt_x</p:attrName>
                                        </p:attrNameLst>
                                      </p:cBhvr>
                                      <p:tavLst>
                                        <p:tav tm="0">
                                          <p:val>
                                            <p:strVal val="#ppt_x"/>
                                          </p:val>
                                        </p:tav>
                                        <p:tav tm="100000">
                                          <p:val>
                                            <p:strVal val="#ppt_x"/>
                                          </p:val>
                                        </p:tav>
                                      </p:tavLst>
                                    </p:anim>
                                    <p:anim calcmode="lin" valueType="num">
                                      <p:cBhvr>
                                        <p:cTn id="14" dur="25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47771" y="352662"/>
            <a:ext cx="1913265" cy="684830"/>
          </a:xfrm>
        </p:spPr>
        <p:txBody>
          <a:bodyPr/>
          <a:lstStyle/>
          <a:p>
            <a:r>
              <a:rPr kumimoji="1" lang="zh-CN" altLang="en-US" sz="2800" dirty="0" smtClean="0"/>
              <a:t>背景简介</a:t>
            </a:r>
            <a:endParaRPr kumimoji="1" lang="zh-CN" altLang="en-US" sz="2800" dirty="0"/>
          </a:p>
        </p:txBody>
      </p:sp>
      <p:grpSp>
        <p:nvGrpSpPr>
          <p:cNvPr id="118" name="组合 117"/>
          <p:cNvGrpSpPr/>
          <p:nvPr/>
        </p:nvGrpSpPr>
        <p:grpSpPr>
          <a:xfrm>
            <a:off x="4836137" y="3708508"/>
            <a:ext cx="4727258" cy="2207404"/>
            <a:chOff x="8194676" y="4614863"/>
            <a:chExt cx="4727258" cy="2207404"/>
          </a:xfrm>
        </p:grpSpPr>
        <p:grpSp>
          <p:nvGrpSpPr>
            <p:cNvPr id="122" name="Group 4"/>
            <p:cNvGrpSpPr>
              <a:grpSpLocks noChangeAspect="1"/>
            </p:cNvGrpSpPr>
            <p:nvPr/>
          </p:nvGrpSpPr>
          <p:grpSpPr bwMode="auto">
            <a:xfrm>
              <a:off x="8194676" y="4622800"/>
              <a:ext cx="4127500" cy="2197100"/>
              <a:chOff x="5162" y="2912"/>
              <a:chExt cx="2600" cy="1384"/>
            </a:xfrm>
          </p:grpSpPr>
          <p:sp>
            <p:nvSpPr>
              <p:cNvPr id="129" name="Line 5"/>
              <p:cNvSpPr>
                <a:spLocks noChangeShapeType="1"/>
              </p:cNvSpPr>
              <p:nvPr/>
            </p:nvSpPr>
            <p:spPr bwMode="auto">
              <a:xfrm>
                <a:off x="5162" y="4016"/>
                <a:ext cx="2600" cy="0"/>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6"/>
              <p:cNvSpPr>
                <a:spLocks noChangeShapeType="1"/>
              </p:cNvSpPr>
              <p:nvPr/>
            </p:nvSpPr>
            <p:spPr bwMode="auto">
              <a:xfrm>
                <a:off x="5514"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7"/>
              <p:cNvSpPr>
                <a:spLocks noChangeShapeType="1"/>
              </p:cNvSpPr>
              <p:nvPr/>
            </p:nvSpPr>
            <p:spPr bwMode="auto">
              <a:xfrm>
                <a:off x="5866"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8"/>
              <p:cNvSpPr>
                <a:spLocks noChangeShapeType="1"/>
              </p:cNvSpPr>
              <p:nvPr/>
            </p:nvSpPr>
            <p:spPr bwMode="auto">
              <a:xfrm>
                <a:off x="6219"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9"/>
              <p:cNvSpPr>
                <a:spLocks noChangeShapeType="1"/>
              </p:cNvSpPr>
              <p:nvPr/>
            </p:nvSpPr>
            <p:spPr bwMode="auto">
              <a:xfrm>
                <a:off x="6571"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10"/>
              <p:cNvSpPr>
                <a:spLocks noChangeShapeType="1"/>
              </p:cNvSpPr>
              <p:nvPr/>
            </p:nvSpPr>
            <p:spPr bwMode="auto">
              <a:xfrm>
                <a:off x="6922"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Line 11"/>
              <p:cNvSpPr>
                <a:spLocks noChangeShapeType="1"/>
              </p:cNvSpPr>
              <p:nvPr/>
            </p:nvSpPr>
            <p:spPr bwMode="auto">
              <a:xfrm>
                <a:off x="7274"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Line 12"/>
              <p:cNvSpPr>
                <a:spLocks noChangeShapeType="1"/>
              </p:cNvSpPr>
              <p:nvPr/>
            </p:nvSpPr>
            <p:spPr bwMode="auto">
              <a:xfrm>
                <a:off x="7627" y="3874"/>
                <a:ext cx="0" cy="142"/>
              </a:xfrm>
              <a:prstGeom prst="line">
                <a:avLst/>
              </a:prstGeom>
              <a:noFill/>
              <a:ln w="28575" cap="rnd">
                <a:solidFill>
                  <a:srgbClr val="548BD4"/>
                </a:solidFill>
                <a:prstDash val="solid"/>
                <a:round/>
                <a:headEnd/>
                <a:tailEnd/>
              </a:ln>
              <a:effectLst>
                <a:outerShdw blurRad="50800" dist="38100" dir="5400000" algn="t" rotWithShape="0">
                  <a:prstClr val="black">
                    <a:alpha val="40000"/>
                  </a:prstClr>
                </a:outerShdw>
              </a:effectLst>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14"/>
              <p:cNvSpPr>
                <a:spLocks noChangeArrowheads="1"/>
              </p:cNvSpPr>
              <p:nvPr/>
            </p:nvSpPr>
            <p:spPr bwMode="auto">
              <a:xfrm>
                <a:off x="6831" y="4131"/>
                <a:ext cx="300"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20</a:t>
                </a:r>
                <a:r>
                  <a:rPr kumimoji="0" lang="zh-CN"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k  </a:t>
                </a:r>
                <a:endParaRPr kumimoji="0" lang="zh-CN" altLang="zh-CN" sz="1800" b="1" i="0" u="none" strike="noStrike" cap="none" normalizeH="0" baseline="0" dirty="0" smtClean="0">
                  <a:ln>
                    <a:noFill/>
                  </a:ln>
                  <a:solidFill>
                    <a:schemeClr val="tx1"/>
                  </a:solidFill>
                  <a:effectLst/>
                </a:endParaRPr>
              </a:p>
            </p:txBody>
          </p:sp>
          <p:sp>
            <p:nvSpPr>
              <p:cNvPr id="139" name="Rectangle 16"/>
              <p:cNvSpPr>
                <a:spLocks noChangeArrowheads="1"/>
              </p:cNvSpPr>
              <p:nvPr/>
            </p:nvSpPr>
            <p:spPr bwMode="auto">
              <a:xfrm>
                <a:off x="7166" y="4131"/>
                <a:ext cx="302"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1700" b="1" dirty="0" smtClean="0">
                    <a:solidFill>
                      <a:srgbClr val="548BD4"/>
                    </a:solidFill>
                    <a:latin typeface="等线" panose="02010600030101010101" pitchFamily="2" charset="-122"/>
                    <a:ea typeface="等线" panose="02010600030101010101" pitchFamily="2" charset="-122"/>
                  </a:rPr>
                  <a:t>110</a:t>
                </a:r>
                <a:r>
                  <a:rPr kumimoji="0" lang="zh-CN"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k</a:t>
                </a:r>
                <a:endParaRPr kumimoji="0" lang="zh-CN" altLang="zh-CN" sz="1800" b="1" i="0" u="none" strike="noStrike" cap="none" normalizeH="0" baseline="0" dirty="0" smtClean="0">
                  <a:ln>
                    <a:noFill/>
                  </a:ln>
                  <a:solidFill>
                    <a:schemeClr val="tx1"/>
                  </a:solidFill>
                  <a:effectLst/>
                </a:endParaRPr>
              </a:p>
            </p:txBody>
          </p:sp>
          <p:sp>
            <p:nvSpPr>
              <p:cNvPr id="140" name="Rectangle 55"/>
              <p:cNvSpPr>
                <a:spLocks noChangeArrowheads="1"/>
              </p:cNvSpPr>
              <p:nvPr/>
            </p:nvSpPr>
            <p:spPr bwMode="auto">
              <a:xfrm>
                <a:off x="5833" y="4131"/>
                <a:ext cx="77"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1</a:t>
                </a:r>
                <a:endParaRPr kumimoji="0" lang="zh-CN" altLang="zh-CN" sz="1800" b="1" i="0" u="none" strike="noStrike" cap="none" normalizeH="0" baseline="0" dirty="0" smtClean="0">
                  <a:ln>
                    <a:noFill/>
                  </a:ln>
                  <a:solidFill>
                    <a:schemeClr val="tx1"/>
                  </a:solidFill>
                  <a:effectLst/>
                </a:endParaRPr>
              </a:p>
            </p:txBody>
          </p:sp>
          <p:sp>
            <p:nvSpPr>
              <p:cNvPr id="141" name="Rectangle 56"/>
              <p:cNvSpPr>
                <a:spLocks noChangeArrowheads="1"/>
              </p:cNvSpPr>
              <p:nvPr/>
            </p:nvSpPr>
            <p:spPr bwMode="auto">
              <a:xfrm>
                <a:off x="6165" y="4131"/>
                <a:ext cx="153"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2</a:t>
                </a:r>
                <a:r>
                  <a:rPr kumimoji="0" lang="zh-CN"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0</a:t>
                </a:r>
                <a:endParaRPr kumimoji="0" lang="zh-CN" altLang="zh-CN" sz="1800" b="1" i="0" u="none" strike="noStrike" cap="none" normalizeH="0" baseline="0" dirty="0" smtClean="0">
                  <a:ln>
                    <a:noFill/>
                  </a:ln>
                  <a:solidFill>
                    <a:schemeClr val="tx1"/>
                  </a:solidFill>
                  <a:effectLst/>
                </a:endParaRPr>
              </a:p>
            </p:txBody>
          </p:sp>
          <p:sp>
            <p:nvSpPr>
              <p:cNvPr id="142" name="Rectangle 57"/>
              <p:cNvSpPr>
                <a:spLocks noChangeArrowheads="1"/>
              </p:cNvSpPr>
              <p:nvPr/>
            </p:nvSpPr>
            <p:spPr bwMode="auto">
              <a:xfrm>
                <a:off x="6455" y="4131"/>
                <a:ext cx="230"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2</a:t>
                </a:r>
                <a:r>
                  <a:rPr kumimoji="0" lang="zh-CN" altLang="zh-CN"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00</a:t>
                </a:r>
                <a:endParaRPr kumimoji="0" lang="zh-CN" altLang="zh-CN" sz="1800" b="1" i="0" u="none" strike="noStrike" cap="none" normalizeH="0" baseline="0" dirty="0" smtClean="0">
                  <a:ln>
                    <a:noFill/>
                  </a:ln>
                  <a:solidFill>
                    <a:schemeClr val="tx1"/>
                  </a:solidFill>
                  <a:effectLst/>
                </a:endParaRPr>
              </a:p>
            </p:txBody>
          </p:sp>
          <p:sp>
            <p:nvSpPr>
              <p:cNvPr id="144" name="Rectangle 61"/>
              <p:cNvSpPr>
                <a:spLocks noChangeArrowheads="1"/>
              </p:cNvSpPr>
              <p:nvPr/>
            </p:nvSpPr>
            <p:spPr bwMode="auto">
              <a:xfrm>
                <a:off x="6167" y="3617"/>
                <a:ext cx="874"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20</a:t>
                </a:r>
                <a:r>
                  <a:rPr kumimoji="0" lang="zh-CN"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Hz</a:t>
                </a:r>
                <a:r>
                  <a:rPr kumimoji="0" lang="en-US"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 - </a:t>
                </a:r>
                <a:r>
                  <a:rPr lang="en-US" altLang="zh-CN" b="1" dirty="0">
                    <a:solidFill>
                      <a:srgbClr val="3494BA"/>
                    </a:solidFill>
                    <a:latin typeface="等线" panose="02010600030101010101" pitchFamily="2" charset="-122"/>
                    <a:ea typeface="等线" panose="02010600030101010101" pitchFamily="2" charset="-122"/>
                  </a:rPr>
                  <a:t>20</a:t>
                </a:r>
                <a:r>
                  <a:rPr lang="zh-CN" altLang="zh-CN" b="1" dirty="0" smtClean="0">
                    <a:solidFill>
                      <a:srgbClr val="3494BA"/>
                    </a:solidFill>
                    <a:latin typeface="等线" panose="02010600030101010101" pitchFamily="2" charset="-122"/>
                    <a:ea typeface="等线" panose="02010600030101010101" pitchFamily="2" charset="-122"/>
                  </a:rPr>
                  <a:t>kHz</a:t>
                </a:r>
                <a:endParaRPr lang="zh-CN" altLang="zh-CN" sz="2000" b="1" dirty="0">
                  <a:solidFill>
                    <a:srgbClr val="3494BA"/>
                  </a:solidFill>
                </a:endParaRPr>
              </a:p>
            </p:txBody>
          </p:sp>
          <mc:AlternateContent xmlns:mc="http://schemas.openxmlformats.org/markup-compatibility/2006">
            <mc:Choice xmlns="" xmlns:a14="http://schemas.microsoft.com/office/drawing/2010/main" Requires="a14">
              <p:sp>
                <p:nvSpPr>
                  <p:cNvPr id="145" name="Rectangle 66"/>
                  <p:cNvSpPr>
                    <a:spLocks noChangeArrowheads="1"/>
                  </p:cNvSpPr>
                  <p:nvPr/>
                </p:nvSpPr>
                <p:spPr bwMode="auto">
                  <a:xfrm>
                    <a:off x="6989" y="3132"/>
                    <a:ext cx="643" cy="1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20</a:t>
                    </a:r>
                    <a:r>
                      <a:rPr kumimoji="0" lang="zh-CN"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kHz</a:t>
                    </a:r>
                    <a:r>
                      <a:rPr kumimoji="0" lang="en-US" altLang="zh-CN" sz="1700" b="1" i="0" u="none" strike="noStrike" cap="none" normalizeH="0" baseline="0" dirty="0" smtClean="0">
                        <a:ln>
                          <a:noFill/>
                        </a:ln>
                        <a:solidFill>
                          <a:srgbClr val="3494BA"/>
                        </a:solidFill>
                        <a:effectLst/>
                        <a:latin typeface="等线" panose="02010600030101010101" pitchFamily="2" charset="-122"/>
                        <a:ea typeface="等线" panose="02010600030101010101" pitchFamily="2" charset="-122"/>
                      </a:rPr>
                      <a:t> - </a:t>
                    </a:r>
                    <a14:m>
                      <m:oMath xmlns:m="http://schemas.openxmlformats.org/officeDocument/2006/math">
                        <m:r>
                          <a:rPr lang="zh-CN" altLang="en-US" sz="1600" b="1" i="1">
                            <a:solidFill>
                              <a:srgbClr val="3494BA"/>
                            </a:solidFill>
                            <a:latin typeface="Cambria Math" panose="02040503050406030204" pitchFamily="18" charset="0"/>
                          </a:rPr>
                          <m:t>∞</m:t>
                        </m:r>
                      </m:oMath>
                    </a14:m>
                    <a:endParaRPr lang="zh-CN" altLang="zh-CN" b="1" i="1" dirty="0">
                      <a:solidFill>
                        <a:srgbClr val="3494BA"/>
                      </a:solidFill>
                    </a:endParaRPr>
                  </a:p>
                </p:txBody>
              </p:sp>
            </mc:Choice>
            <mc:Fallback>
              <p:sp>
                <p:nvSpPr>
                  <p:cNvPr id="145" name="Rectangle 66"/>
                  <p:cNvSpPr>
                    <a:spLocks noRot="1" noChangeAspect="1" noMove="1" noResize="1" noEditPoints="1" noAdjustHandles="1" noChangeArrowheads="1" noChangeShapeType="1" noTextEdit="1"/>
                  </p:cNvSpPr>
                  <p:nvPr/>
                </p:nvSpPr>
                <p:spPr bwMode="auto">
                  <a:xfrm>
                    <a:off x="6989" y="3132"/>
                    <a:ext cx="643" cy="165"/>
                  </a:xfrm>
                  <a:prstGeom prst="rect">
                    <a:avLst/>
                  </a:prstGeom>
                  <a:blipFill rotWithShape="0">
                    <a:blip r:embed="rId3"/>
                    <a:stretch>
                      <a:fillRect l="-13174" t="-25581" r="-3593" b="-4883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7" name="Rectangle 79"/>
              <p:cNvSpPr>
                <a:spLocks noChangeArrowheads="1"/>
              </p:cNvSpPr>
              <p:nvPr/>
            </p:nvSpPr>
            <p:spPr bwMode="auto">
              <a:xfrm>
                <a:off x="7696" y="2912"/>
                <a:ext cx="0"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
          <p:nvSpPr>
            <p:cNvPr id="123" name="Rectangle 16"/>
            <p:cNvSpPr>
              <a:spLocks noChangeArrowheads="1"/>
            </p:cNvSpPr>
            <p:nvPr/>
          </p:nvSpPr>
          <p:spPr bwMode="auto">
            <a:xfrm>
              <a:off x="12080357" y="6560657"/>
              <a:ext cx="841577"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700" b="1" dirty="0" smtClean="0">
                  <a:solidFill>
                    <a:srgbClr val="548BD4"/>
                  </a:solidFill>
                  <a:latin typeface="等线" panose="02010600030101010101" pitchFamily="2" charset="-122"/>
                  <a:ea typeface="等线" panose="02010600030101010101" pitchFamily="2" charset="-122"/>
                </a:rPr>
                <a:t>频率</a:t>
              </a:r>
              <a:r>
                <a:rPr lang="en-US" altLang="zh-CN" sz="1700" b="1" dirty="0" smtClean="0">
                  <a:solidFill>
                    <a:srgbClr val="548BD4"/>
                  </a:solidFill>
                  <a:latin typeface="等线" panose="02010600030101010101" pitchFamily="2" charset="-122"/>
                  <a:ea typeface="等线" panose="02010600030101010101" pitchFamily="2" charset="-122"/>
                </a:rPr>
                <a:t>(Hz)</a:t>
              </a:r>
              <a:endParaRPr kumimoji="0" lang="zh-CN" altLang="zh-CN" sz="1800" b="1" i="0" u="none" strike="noStrike" cap="none" normalizeH="0" baseline="0" dirty="0" smtClean="0">
                <a:ln>
                  <a:noFill/>
                </a:ln>
                <a:solidFill>
                  <a:schemeClr val="tx1"/>
                </a:solidFill>
                <a:effectLst/>
              </a:endParaRPr>
            </a:p>
          </p:txBody>
        </p:sp>
        <p:cxnSp>
          <p:nvCxnSpPr>
            <p:cNvPr id="124" name="直接箭头连接符 123"/>
            <p:cNvCxnSpPr/>
            <p:nvPr/>
          </p:nvCxnSpPr>
          <p:spPr>
            <a:xfrm>
              <a:off x="9872665" y="5703888"/>
              <a:ext cx="1116012"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Rectangle 61"/>
            <p:cNvSpPr>
              <a:spLocks noChangeArrowheads="1"/>
            </p:cNvSpPr>
            <p:nvPr/>
          </p:nvSpPr>
          <p:spPr bwMode="auto">
            <a:xfrm>
              <a:off x="9908669" y="5389564"/>
              <a:ext cx="109004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zh-CN" altLang="en-US" sz="1700" b="1" i="0" u="none" strike="noStrike" cap="none" normalizeH="0" baseline="0" dirty="0" smtClean="0">
                  <a:ln>
                    <a:noFill/>
                  </a:ln>
                  <a:solidFill>
                    <a:srgbClr val="548BD4"/>
                  </a:solidFill>
                  <a:latin typeface="等线" panose="02010600030101010101" pitchFamily="2" charset="-122"/>
                  <a:ea typeface="等线" panose="02010600030101010101" pitchFamily="2" charset="-122"/>
                </a:rPr>
                <a:t>可听声范围</a:t>
              </a:r>
              <a:endParaRPr lang="zh-CN" altLang="zh-CN" sz="2000" b="1" dirty="0"/>
            </a:p>
          </p:txBody>
        </p:sp>
        <p:cxnSp>
          <p:nvCxnSpPr>
            <p:cNvPr id="127" name="直接箭头连接符 126"/>
            <p:cNvCxnSpPr/>
            <p:nvPr/>
          </p:nvCxnSpPr>
          <p:spPr>
            <a:xfrm>
              <a:off x="10988677" y="4933399"/>
              <a:ext cx="120332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Rectangle 61"/>
            <p:cNvSpPr>
              <a:spLocks noChangeArrowheads="1"/>
            </p:cNvSpPr>
            <p:nvPr/>
          </p:nvSpPr>
          <p:spPr bwMode="auto">
            <a:xfrm>
              <a:off x="11151941" y="4614863"/>
              <a:ext cx="87203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zh-CN" altLang="en-US" sz="1700" b="1" i="0" u="none" strike="noStrike" cap="none" normalizeH="0" baseline="0" dirty="0" smtClean="0">
                  <a:ln>
                    <a:noFill/>
                  </a:ln>
                  <a:solidFill>
                    <a:srgbClr val="548BD4"/>
                  </a:solidFill>
                  <a:effectLst/>
                  <a:latin typeface="等线" panose="02010600030101010101" pitchFamily="2" charset="-122"/>
                  <a:ea typeface="等线" panose="02010600030101010101" pitchFamily="2" charset="-122"/>
                </a:rPr>
                <a:t>超声范围</a:t>
              </a:r>
              <a:endParaRPr lang="zh-CN" altLang="zh-CN" sz="2000" b="1" dirty="0"/>
            </a:p>
          </p:txBody>
        </p:sp>
      </p:grpSp>
      <p:sp>
        <p:nvSpPr>
          <p:cNvPr id="153" name="燕尾形 152"/>
          <p:cNvSpPr/>
          <p:nvPr/>
        </p:nvSpPr>
        <p:spPr>
          <a:xfrm>
            <a:off x="-10580" y="2653920"/>
            <a:ext cx="2572805" cy="552735"/>
          </a:xfrm>
          <a:prstGeom prst="chevron">
            <a:avLst/>
          </a:prstGeom>
          <a:solidFill>
            <a:schemeClr val="accent6">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主观评价与估计法</a:t>
            </a:r>
          </a:p>
        </p:txBody>
      </p:sp>
      <p:sp>
        <p:nvSpPr>
          <p:cNvPr id="155" name="燕尾形 154"/>
          <p:cNvSpPr/>
          <p:nvPr/>
        </p:nvSpPr>
        <p:spPr>
          <a:xfrm>
            <a:off x="2362955" y="2653920"/>
            <a:ext cx="1895909" cy="552735"/>
          </a:xfrm>
          <a:prstGeom prst="chevron">
            <a:avLst/>
          </a:prstGeom>
          <a:solidFill>
            <a:schemeClr val="accent6">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声强分析法</a:t>
            </a:r>
          </a:p>
        </p:txBody>
      </p:sp>
      <p:sp>
        <p:nvSpPr>
          <p:cNvPr id="156" name="燕尾形 155"/>
          <p:cNvSpPr/>
          <p:nvPr/>
        </p:nvSpPr>
        <p:spPr>
          <a:xfrm>
            <a:off x="4053778" y="2653919"/>
            <a:ext cx="2569096" cy="552735"/>
          </a:xfrm>
          <a:prstGeom prst="chevron">
            <a:avLst/>
          </a:prstGeom>
          <a:solidFill>
            <a:schemeClr val="accent6">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快速傅里叶分析法</a:t>
            </a:r>
          </a:p>
        </p:txBody>
      </p:sp>
      <p:sp>
        <p:nvSpPr>
          <p:cNvPr id="159" name="燕尾形 158"/>
          <p:cNvSpPr/>
          <p:nvPr/>
        </p:nvSpPr>
        <p:spPr>
          <a:xfrm>
            <a:off x="10084258" y="2658010"/>
            <a:ext cx="2107742" cy="552735"/>
          </a:xfrm>
          <a:prstGeom prst="chevron">
            <a:avLst/>
          </a:prstGeom>
          <a:solidFill>
            <a:srgbClr val="1A4A5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经验模态分解</a:t>
            </a:r>
          </a:p>
        </p:txBody>
      </p:sp>
      <p:sp>
        <p:nvSpPr>
          <p:cNvPr id="160" name="燕尾形 159"/>
          <p:cNvSpPr/>
          <p:nvPr/>
        </p:nvSpPr>
        <p:spPr>
          <a:xfrm>
            <a:off x="8128297" y="2653917"/>
            <a:ext cx="2155575" cy="552735"/>
          </a:xfrm>
          <a:prstGeom prst="chevron">
            <a:avLst/>
          </a:prstGeom>
          <a:solidFill>
            <a:srgbClr val="276F8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美尔倒谱系数</a:t>
            </a:r>
          </a:p>
        </p:txBody>
      </p:sp>
      <p:sp>
        <p:nvSpPr>
          <p:cNvPr id="161" name="燕尾形 160"/>
          <p:cNvSpPr/>
          <p:nvPr/>
        </p:nvSpPr>
        <p:spPr>
          <a:xfrm>
            <a:off x="6424336" y="2653918"/>
            <a:ext cx="1898886" cy="552735"/>
          </a:xfrm>
          <a:prstGeom prst="chevron">
            <a:avLst/>
          </a:prstGeom>
          <a:solidFill>
            <a:srgbClr val="3494BA"/>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小波分析法</a:t>
            </a:r>
          </a:p>
        </p:txBody>
      </p:sp>
      <p:sp>
        <p:nvSpPr>
          <p:cNvPr id="192" name="矩形 191"/>
          <p:cNvSpPr/>
          <p:nvPr/>
        </p:nvSpPr>
        <p:spPr>
          <a:xfrm>
            <a:off x="51892" y="1726496"/>
            <a:ext cx="2171493" cy="923330"/>
          </a:xfrm>
          <a:prstGeom prst="rect">
            <a:avLst/>
          </a:prstGeom>
        </p:spPr>
        <p:txBody>
          <a:bodyPr wrap="none">
            <a:spAutoFit/>
          </a:bodyPr>
          <a:lstStyle/>
          <a:p>
            <a:pPr algn="ctr"/>
            <a:r>
              <a:rPr kumimoji="1" lang="zh-CN" altLang="en-US" dirty="0" smtClean="0">
                <a:solidFill>
                  <a:schemeClr val="bg1">
                    <a:lumMod val="50000"/>
                  </a:schemeClr>
                </a:solidFill>
                <a:latin typeface="+mn-ea"/>
              </a:rPr>
              <a:t>利用听觉，</a:t>
            </a:r>
            <a:endParaRPr kumimoji="1" lang="en-US" altLang="zh-CN" dirty="0" smtClean="0">
              <a:solidFill>
                <a:schemeClr val="bg1">
                  <a:lumMod val="50000"/>
                </a:schemeClr>
              </a:solidFill>
              <a:latin typeface="+mn-ea"/>
            </a:endParaRPr>
          </a:p>
          <a:p>
            <a:pPr algn="ctr"/>
            <a:r>
              <a:rPr kumimoji="1" lang="zh-CN" altLang="en-US" dirty="0" smtClean="0">
                <a:solidFill>
                  <a:schemeClr val="bg1">
                    <a:lumMod val="50000"/>
                  </a:schemeClr>
                </a:solidFill>
                <a:latin typeface="+mn-ea"/>
              </a:rPr>
              <a:t>根据经验判断</a:t>
            </a:r>
            <a:endParaRPr kumimoji="1" lang="en-US" altLang="zh-CN" dirty="0" smtClean="0">
              <a:solidFill>
                <a:schemeClr val="bg1">
                  <a:lumMod val="50000"/>
                </a:schemeClr>
              </a:solidFill>
              <a:latin typeface="+mn-ea"/>
            </a:endParaRPr>
          </a:p>
          <a:p>
            <a:pPr algn="ctr"/>
            <a:r>
              <a:rPr lang="en-US" altLang="zh-CN" dirty="0">
                <a:solidFill>
                  <a:schemeClr val="bg1">
                    <a:lumMod val="50000"/>
                  </a:schemeClr>
                </a:solidFill>
                <a:latin typeface="+mn-ea"/>
              </a:rPr>
              <a:t>《DLT </a:t>
            </a:r>
            <a:r>
              <a:rPr lang="en-US" altLang="zh-CN" dirty="0" smtClean="0">
                <a:solidFill>
                  <a:schemeClr val="bg1">
                    <a:lumMod val="50000"/>
                  </a:schemeClr>
                </a:solidFill>
                <a:latin typeface="+mn-ea"/>
              </a:rPr>
              <a:t>573-2010》</a:t>
            </a:r>
            <a:endParaRPr lang="zh-CN" altLang="en-US" dirty="0">
              <a:solidFill>
                <a:schemeClr val="bg1">
                  <a:lumMod val="50000"/>
                </a:schemeClr>
              </a:solidFill>
              <a:latin typeface="+mn-ea"/>
            </a:endParaRPr>
          </a:p>
        </p:txBody>
      </p:sp>
      <p:sp>
        <p:nvSpPr>
          <p:cNvPr id="222" name="矩形 221"/>
          <p:cNvSpPr/>
          <p:nvPr/>
        </p:nvSpPr>
        <p:spPr>
          <a:xfrm>
            <a:off x="2167264" y="1726496"/>
            <a:ext cx="1985160" cy="646331"/>
          </a:xfrm>
          <a:prstGeom prst="rect">
            <a:avLst/>
          </a:prstGeom>
        </p:spPr>
        <p:txBody>
          <a:bodyPr wrap="none">
            <a:spAutoFit/>
          </a:bodyPr>
          <a:lstStyle/>
          <a:p>
            <a:pPr algn="ctr"/>
            <a:r>
              <a:rPr kumimoji="1" lang="en-US" altLang="zh-CN" dirty="0" err="1" smtClean="0">
                <a:solidFill>
                  <a:schemeClr val="bg1">
                    <a:lumMod val="50000"/>
                  </a:schemeClr>
                </a:solidFill>
                <a:latin typeface="+mn-ea"/>
              </a:rPr>
              <a:t>R.P.Kendig</a:t>
            </a:r>
            <a:r>
              <a:rPr kumimoji="1" lang="en-US" altLang="zh-CN" dirty="0" smtClean="0">
                <a:solidFill>
                  <a:schemeClr val="bg1">
                    <a:lumMod val="50000"/>
                  </a:schemeClr>
                </a:solidFill>
                <a:latin typeface="+mn-ea"/>
              </a:rPr>
              <a:t>, 1991</a:t>
            </a:r>
          </a:p>
          <a:p>
            <a:pPr algn="ctr"/>
            <a:r>
              <a:rPr kumimoji="1" lang="zh-CN" altLang="en-US" dirty="0">
                <a:solidFill>
                  <a:schemeClr val="bg1">
                    <a:lumMod val="50000"/>
                  </a:schemeClr>
                </a:solidFill>
                <a:latin typeface="+mn-ea"/>
              </a:rPr>
              <a:t>声强测量</a:t>
            </a:r>
            <a:r>
              <a:rPr kumimoji="1" lang="zh-CN" altLang="en-US" dirty="0" smtClean="0">
                <a:solidFill>
                  <a:schemeClr val="bg1">
                    <a:lumMod val="50000"/>
                  </a:schemeClr>
                </a:solidFill>
                <a:latin typeface="+mn-ea"/>
              </a:rPr>
              <a:t>法</a:t>
            </a:r>
            <a:endParaRPr kumimoji="1" lang="en-US" altLang="zh-CN" dirty="0" smtClean="0">
              <a:solidFill>
                <a:schemeClr val="bg1">
                  <a:lumMod val="50000"/>
                </a:schemeClr>
              </a:solidFill>
              <a:latin typeface="+mn-ea"/>
            </a:endParaRPr>
          </a:p>
        </p:txBody>
      </p:sp>
      <p:sp>
        <p:nvSpPr>
          <p:cNvPr id="223" name="矩形 222"/>
          <p:cNvSpPr/>
          <p:nvPr/>
        </p:nvSpPr>
        <p:spPr>
          <a:xfrm>
            <a:off x="4377986" y="1726496"/>
            <a:ext cx="1800494" cy="646331"/>
          </a:xfrm>
          <a:prstGeom prst="rect">
            <a:avLst/>
          </a:prstGeom>
        </p:spPr>
        <p:txBody>
          <a:bodyPr wrap="none">
            <a:spAutoFit/>
          </a:bodyPr>
          <a:lstStyle/>
          <a:p>
            <a:pPr algn="ctr"/>
            <a:r>
              <a:rPr kumimoji="1" lang="zh-CN" altLang="en-US" dirty="0">
                <a:solidFill>
                  <a:schemeClr val="bg1">
                    <a:lumMod val="50000"/>
                  </a:schemeClr>
                </a:solidFill>
                <a:latin typeface="+mn-ea"/>
              </a:rPr>
              <a:t>提取频谱特性</a:t>
            </a:r>
            <a:endParaRPr kumimoji="1" lang="en-US" altLang="zh-CN" dirty="0">
              <a:solidFill>
                <a:schemeClr val="bg1">
                  <a:lumMod val="50000"/>
                </a:schemeClr>
              </a:solidFill>
              <a:latin typeface="+mn-ea"/>
            </a:endParaRPr>
          </a:p>
          <a:p>
            <a:pPr algn="ctr"/>
            <a:r>
              <a:rPr kumimoji="1" lang="zh-CN" altLang="en-US" dirty="0">
                <a:solidFill>
                  <a:schemeClr val="bg1">
                    <a:lumMod val="50000"/>
                  </a:schemeClr>
                </a:solidFill>
                <a:latin typeface="+mn-ea"/>
              </a:rPr>
              <a:t>快速傅里叶变换</a:t>
            </a:r>
          </a:p>
        </p:txBody>
      </p:sp>
      <p:sp>
        <p:nvSpPr>
          <p:cNvPr id="224" name="矩形 223"/>
          <p:cNvSpPr/>
          <p:nvPr/>
        </p:nvSpPr>
        <p:spPr>
          <a:xfrm>
            <a:off x="6252905" y="1726496"/>
            <a:ext cx="2031325" cy="923330"/>
          </a:xfrm>
          <a:prstGeom prst="rect">
            <a:avLst/>
          </a:prstGeom>
        </p:spPr>
        <p:txBody>
          <a:bodyPr wrap="none">
            <a:spAutoFit/>
          </a:bodyPr>
          <a:lstStyle/>
          <a:p>
            <a:pPr algn="ctr"/>
            <a:r>
              <a:rPr kumimoji="1" lang="zh-CN" altLang="en-US" dirty="0">
                <a:solidFill>
                  <a:schemeClr val="bg1">
                    <a:lumMod val="50000"/>
                  </a:schemeClr>
                </a:solidFill>
              </a:rPr>
              <a:t>对非平稳信号</a:t>
            </a:r>
            <a:r>
              <a:rPr kumimoji="1" lang="zh-CN" altLang="en-US" dirty="0" smtClean="0">
                <a:solidFill>
                  <a:schemeClr val="bg1">
                    <a:lumMod val="50000"/>
                  </a:schemeClr>
                </a:solidFill>
              </a:rPr>
              <a:t>的</a:t>
            </a:r>
            <a:endParaRPr kumimoji="1" lang="en-US" altLang="zh-CN" dirty="0" smtClean="0">
              <a:solidFill>
                <a:schemeClr val="bg1">
                  <a:lumMod val="50000"/>
                </a:schemeClr>
              </a:solidFill>
            </a:endParaRPr>
          </a:p>
          <a:p>
            <a:pPr algn="ctr"/>
            <a:r>
              <a:rPr kumimoji="1" lang="zh-CN" altLang="en-US" dirty="0" smtClean="0">
                <a:solidFill>
                  <a:schemeClr val="bg1">
                    <a:lumMod val="50000"/>
                  </a:schemeClr>
                </a:solidFill>
              </a:rPr>
              <a:t>时频特征进行提取</a:t>
            </a:r>
            <a:endParaRPr kumimoji="1" lang="en-US" altLang="zh-CN" dirty="0" smtClean="0">
              <a:solidFill>
                <a:schemeClr val="bg1">
                  <a:lumMod val="50000"/>
                </a:schemeClr>
              </a:solidFill>
            </a:endParaRPr>
          </a:p>
          <a:p>
            <a:pPr algn="ctr"/>
            <a:r>
              <a:rPr kumimoji="1" lang="zh-CN" altLang="en-US" dirty="0" smtClean="0">
                <a:solidFill>
                  <a:schemeClr val="bg1">
                    <a:lumMod val="50000"/>
                  </a:schemeClr>
                </a:solidFill>
              </a:rPr>
              <a:t>可滤除环境噪声</a:t>
            </a:r>
            <a:endParaRPr kumimoji="1" lang="en-US" altLang="zh-CN" dirty="0" smtClean="0">
              <a:solidFill>
                <a:schemeClr val="bg1">
                  <a:lumMod val="50000"/>
                </a:schemeClr>
              </a:solidFill>
            </a:endParaRPr>
          </a:p>
        </p:txBody>
      </p:sp>
      <p:sp>
        <p:nvSpPr>
          <p:cNvPr id="225" name="矩形 224"/>
          <p:cNvSpPr/>
          <p:nvPr/>
        </p:nvSpPr>
        <p:spPr>
          <a:xfrm>
            <a:off x="8418910" y="1726496"/>
            <a:ext cx="1569660" cy="646331"/>
          </a:xfrm>
          <a:prstGeom prst="rect">
            <a:avLst/>
          </a:prstGeom>
        </p:spPr>
        <p:txBody>
          <a:bodyPr wrap="none">
            <a:spAutoFit/>
          </a:bodyPr>
          <a:lstStyle/>
          <a:p>
            <a:pPr algn="ctr"/>
            <a:r>
              <a:rPr kumimoji="1" lang="en-US" altLang="zh-CN" dirty="0" smtClean="0">
                <a:solidFill>
                  <a:schemeClr val="bg1">
                    <a:lumMod val="50000"/>
                  </a:schemeClr>
                </a:solidFill>
              </a:rPr>
              <a:t>MFCC</a:t>
            </a:r>
            <a:r>
              <a:rPr kumimoji="1" lang="zh-CN" altLang="en-US" dirty="0" smtClean="0">
                <a:solidFill>
                  <a:schemeClr val="bg1">
                    <a:lumMod val="50000"/>
                  </a:schemeClr>
                </a:solidFill>
              </a:rPr>
              <a:t>提取</a:t>
            </a:r>
            <a:endParaRPr kumimoji="1" lang="en-US" altLang="zh-CN" dirty="0" smtClean="0">
              <a:solidFill>
                <a:schemeClr val="bg1">
                  <a:lumMod val="50000"/>
                </a:schemeClr>
              </a:solidFill>
            </a:endParaRPr>
          </a:p>
          <a:p>
            <a:pPr algn="ctr"/>
            <a:r>
              <a:rPr kumimoji="1" lang="zh-CN" altLang="en-US" dirty="0" smtClean="0">
                <a:solidFill>
                  <a:schemeClr val="bg1">
                    <a:lumMod val="50000"/>
                  </a:schemeClr>
                </a:solidFill>
              </a:rPr>
              <a:t>声纹识别模型</a:t>
            </a:r>
            <a:endParaRPr lang="zh-CN" altLang="en-US" dirty="0"/>
          </a:p>
        </p:txBody>
      </p:sp>
      <p:sp>
        <p:nvSpPr>
          <p:cNvPr id="226" name="矩形 225"/>
          <p:cNvSpPr/>
          <p:nvPr/>
        </p:nvSpPr>
        <p:spPr>
          <a:xfrm>
            <a:off x="10343924" y="1726496"/>
            <a:ext cx="1338828" cy="646331"/>
          </a:xfrm>
          <a:prstGeom prst="rect">
            <a:avLst/>
          </a:prstGeom>
        </p:spPr>
        <p:txBody>
          <a:bodyPr wrap="none">
            <a:spAutoFit/>
          </a:bodyPr>
          <a:lstStyle/>
          <a:p>
            <a:pPr algn="ctr"/>
            <a:r>
              <a:rPr kumimoji="1" lang="zh-CN" altLang="en-US" dirty="0" smtClean="0">
                <a:solidFill>
                  <a:schemeClr val="bg1">
                    <a:lumMod val="50000"/>
                  </a:schemeClr>
                </a:solidFill>
              </a:rPr>
              <a:t>自适应处理</a:t>
            </a:r>
            <a:endParaRPr kumimoji="1" lang="en-US" altLang="zh-CN" dirty="0" smtClean="0">
              <a:solidFill>
                <a:schemeClr val="bg1">
                  <a:lumMod val="50000"/>
                </a:schemeClr>
              </a:solidFill>
            </a:endParaRPr>
          </a:p>
          <a:p>
            <a:pPr algn="ctr"/>
            <a:r>
              <a:rPr kumimoji="1" lang="zh-CN" altLang="en-US" dirty="0">
                <a:solidFill>
                  <a:schemeClr val="bg1">
                    <a:lumMod val="50000"/>
                  </a:schemeClr>
                </a:solidFill>
              </a:rPr>
              <a:t>非</a:t>
            </a:r>
            <a:r>
              <a:rPr kumimoji="1" lang="zh-CN" altLang="en-US" dirty="0" smtClean="0">
                <a:solidFill>
                  <a:schemeClr val="bg1">
                    <a:lumMod val="50000"/>
                  </a:schemeClr>
                </a:solidFill>
              </a:rPr>
              <a:t>平稳</a:t>
            </a:r>
            <a:r>
              <a:rPr kumimoji="1" lang="zh-CN" altLang="en-US" dirty="0">
                <a:solidFill>
                  <a:schemeClr val="bg1">
                    <a:lumMod val="50000"/>
                  </a:schemeClr>
                </a:solidFill>
              </a:rPr>
              <a:t>信号</a:t>
            </a:r>
            <a:endParaRPr lang="zh-CN" altLang="en-US" dirty="0"/>
          </a:p>
        </p:txBody>
      </p:sp>
      <p:grpSp>
        <p:nvGrpSpPr>
          <p:cNvPr id="228" name="组合 227"/>
          <p:cNvGrpSpPr/>
          <p:nvPr/>
        </p:nvGrpSpPr>
        <p:grpSpPr>
          <a:xfrm>
            <a:off x="246231" y="53340"/>
            <a:ext cx="847771" cy="802051"/>
            <a:chOff x="0" y="0"/>
            <a:chExt cx="847771" cy="802051"/>
          </a:xfrm>
        </p:grpSpPr>
        <p:sp>
          <p:nvSpPr>
            <p:cNvPr id="229" name="文本框 228"/>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01</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30" name="直接连接符 229"/>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7" name="圆角矩形 56"/>
          <p:cNvSpPr/>
          <p:nvPr/>
        </p:nvSpPr>
        <p:spPr>
          <a:xfrm>
            <a:off x="1232205" y="4017397"/>
            <a:ext cx="1927751" cy="524904"/>
          </a:xfrm>
          <a:prstGeom prst="roundRect">
            <a:avLst/>
          </a:prstGeom>
          <a:solidFill>
            <a:srgbClr val="6FB2C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振动信号</a:t>
            </a:r>
            <a:endParaRPr lang="zh-CN" altLang="en-US" b="1" dirty="0">
              <a:solidFill>
                <a:schemeClr val="tx1"/>
              </a:solidFill>
            </a:endParaRPr>
          </a:p>
        </p:txBody>
      </p:sp>
      <p:sp>
        <p:nvSpPr>
          <p:cNvPr id="58" name="圆角矩形 57"/>
          <p:cNvSpPr/>
          <p:nvPr/>
        </p:nvSpPr>
        <p:spPr>
          <a:xfrm rot="5400000">
            <a:off x="1946374" y="3909787"/>
            <a:ext cx="502787" cy="1924376"/>
          </a:xfrm>
          <a:prstGeom prst="roundRect">
            <a:avLst/>
          </a:prstGeom>
          <a:solidFill>
            <a:srgbClr val="6FB2C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b="1" dirty="0" smtClean="0">
                <a:solidFill>
                  <a:schemeClr val="tx1"/>
                </a:solidFill>
              </a:rPr>
              <a:t>中低频可听声</a:t>
            </a:r>
            <a:endParaRPr lang="zh-CN" altLang="en-US" b="1" dirty="0">
              <a:solidFill>
                <a:schemeClr val="tx1"/>
              </a:solidFill>
            </a:endParaRPr>
          </a:p>
        </p:txBody>
      </p:sp>
      <p:sp>
        <p:nvSpPr>
          <p:cNvPr id="60" name="圆角矩形 59"/>
          <p:cNvSpPr/>
          <p:nvPr/>
        </p:nvSpPr>
        <p:spPr>
          <a:xfrm rot="5400000">
            <a:off x="1943000" y="4484498"/>
            <a:ext cx="502787" cy="1924376"/>
          </a:xfrm>
          <a:prstGeom prst="roundRect">
            <a:avLst/>
          </a:prstGeom>
          <a:solidFill>
            <a:srgbClr val="6FB2C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b="1" dirty="0" smtClean="0">
                <a:solidFill>
                  <a:schemeClr val="tx1"/>
                </a:solidFill>
              </a:rPr>
              <a:t>高频超声</a:t>
            </a:r>
            <a:endParaRPr lang="zh-CN" altLang="en-US" b="1" dirty="0">
              <a:solidFill>
                <a:schemeClr val="tx1"/>
              </a:solidFill>
            </a:endParaRPr>
          </a:p>
        </p:txBody>
      </p:sp>
    </p:spTree>
    <p:extLst>
      <p:ext uri="{BB962C8B-B14F-4D97-AF65-F5344CB8AC3E}">
        <p14:creationId xmlns="" xmlns:p14="http://schemas.microsoft.com/office/powerpoint/2010/main" val="28591316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500"/>
                                        <p:tgtEl>
                                          <p:spTgt spid="1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wipe(left)">
                                      <p:cBhvr>
                                        <p:cTn id="10" dur="500"/>
                                        <p:tgtEl>
                                          <p:spTgt spid="1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wipe(left)">
                                      <p:cBhvr>
                                        <p:cTn id="13" dur="500"/>
                                        <p:tgtEl>
                                          <p:spTgt spid="15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left)">
                                      <p:cBhvr>
                                        <p:cTn id="16" dur="500"/>
                                        <p:tgtEl>
                                          <p:spTgt spid="15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wipe(left)">
                                      <p:cBhvr>
                                        <p:cTn id="19" dur="500"/>
                                        <p:tgtEl>
                                          <p:spTgt spid="16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wipe(left)">
                                      <p:cBhvr>
                                        <p:cTn id="22" dur="500"/>
                                        <p:tgtEl>
                                          <p:spTgt spid="16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left)">
                                      <p:cBhvr>
                                        <p:cTn id="25" dur="500"/>
                                        <p:tgtEl>
                                          <p:spTgt spid="19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2"/>
                                        </p:tgtEl>
                                        <p:attrNameLst>
                                          <p:attrName>style.visibility</p:attrName>
                                        </p:attrNameLst>
                                      </p:cBhvr>
                                      <p:to>
                                        <p:strVal val="visible"/>
                                      </p:to>
                                    </p:set>
                                    <p:animEffect transition="in" filter="wipe(left)">
                                      <p:cBhvr>
                                        <p:cTn id="28" dur="500"/>
                                        <p:tgtEl>
                                          <p:spTgt spid="22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wipe(left)">
                                      <p:cBhvr>
                                        <p:cTn id="31" dur="500"/>
                                        <p:tgtEl>
                                          <p:spTgt spid="2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4"/>
                                        </p:tgtEl>
                                        <p:attrNameLst>
                                          <p:attrName>style.visibility</p:attrName>
                                        </p:attrNameLst>
                                      </p:cBhvr>
                                      <p:to>
                                        <p:strVal val="visible"/>
                                      </p:to>
                                    </p:set>
                                    <p:animEffect transition="in" filter="wipe(left)">
                                      <p:cBhvr>
                                        <p:cTn id="34" dur="500"/>
                                        <p:tgtEl>
                                          <p:spTgt spid="22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25"/>
                                        </p:tgtEl>
                                        <p:attrNameLst>
                                          <p:attrName>style.visibility</p:attrName>
                                        </p:attrNameLst>
                                      </p:cBhvr>
                                      <p:to>
                                        <p:strVal val="visible"/>
                                      </p:to>
                                    </p:set>
                                    <p:animEffect transition="in" filter="wipe(left)">
                                      <p:cBhvr>
                                        <p:cTn id="37" dur="500"/>
                                        <p:tgtEl>
                                          <p:spTgt spid="22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26"/>
                                        </p:tgtEl>
                                        <p:attrNameLst>
                                          <p:attrName>style.visibility</p:attrName>
                                        </p:attrNameLst>
                                      </p:cBhvr>
                                      <p:to>
                                        <p:strVal val="visible"/>
                                      </p:to>
                                    </p:set>
                                    <p:animEffect transition="in" filter="wipe(left)">
                                      <p:cBhvr>
                                        <p:cTn id="40" dur="500"/>
                                        <p:tgtEl>
                                          <p:spTgt spid="226"/>
                                        </p:tgtEl>
                                      </p:cBhvr>
                                    </p:animEffect>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50"/>
                                        <p:tgtEl>
                                          <p:spTgt spid="58"/>
                                        </p:tgtEl>
                                      </p:cBhvr>
                                    </p:animEffect>
                                    <p:anim calcmode="lin" valueType="num">
                                      <p:cBhvr>
                                        <p:cTn id="45" dur="250" fill="hold"/>
                                        <p:tgtEl>
                                          <p:spTgt spid="58"/>
                                        </p:tgtEl>
                                        <p:attrNameLst>
                                          <p:attrName>ppt_x</p:attrName>
                                        </p:attrNameLst>
                                      </p:cBhvr>
                                      <p:tavLst>
                                        <p:tav tm="0">
                                          <p:val>
                                            <p:strVal val="#ppt_x"/>
                                          </p:val>
                                        </p:tav>
                                        <p:tav tm="100000">
                                          <p:val>
                                            <p:strVal val="#ppt_x"/>
                                          </p:val>
                                        </p:tav>
                                      </p:tavLst>
                                    </p:anim>
                                    <p:anim calcmode="lin" valueType="num">
                                      <p:cBhvr>
                                        <p:cTn id="46" dur="250" fill="hold"/>
                                        <p:tgtEl>
                                          <p:spTgt spid="5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250"/>
                                        <p:tgtEl>
                                          <p:spTgt spid="60"/>
                                        </p:tgtEl>
                                      </p:cBhvr>
                                    </p:animEffect>
                                    <p:anim calcmode="lin" valueType="num">
                                      <p:cBhvr>
                                        <p:cTn id="50" dur="250" fill="hold"/>
                                        <p:tgtEl>
                                          <p:spTgt spid="60"/>
                                        </p:tgtEl>
                                        <p:attrNameLst>
                                          <p:attrName>ppt_x</p:attrName>
                                        </p:attrNameLst>
                                      </p:cBhvr>
                                      <p:tavLst>
                                        <p:tav tm="0">
                                          <p:val>
                                            <p:strVal val="#ppt_x"/>
                                          </p:val>
                                        </p:tav>
                                        <p:tav tm="100000">
                                          <p:val>
                                            <p:strVal val="#ppt_x"/>
                                          </p:val>
                                        </p:tav>
                                      </p:tavLst>
                                    </p:anim>
                                    <p:anim calcmode="lin" valueType="num">
                                      <p:cBhvr>
                                        <p:cTn id="51" dur="25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5" grpId="0" animBg="1"/>
      <p:bldP spid="156" grpId="0" animBg="1"/>
      <p:bldP spid="159" grpId="0" animBg="1"/>
      <p:bldP spid="160" grpId="0" animBg="1"/>
      <p:bldP spid="161" grpId="0" animBg="1"/>
      <p:bldP spid="192" grpId="0"/>
      <p:bldP spid="222" grpId="0"/>
      <p:bldP spid="223" grpId="0"/>
      <p:bldP spid="224" grpId="0"/>
      <p:bldP spid="225" grpId="0"/>
      <p:bldP spid="226" grpId="0"/>
      <p:bldP spid="58"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475721"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主要研究内容</a:t>
            </a:r>
            <a:endParaRPr kumimoji="1" lang="zh-CN" altLang="en-US" sz="2800" dirty="0"/>
          </a:p>
        </p:txBody>
      </p:sp>
      <p:grpSp>
        <p:nvGrpSpPr>
          <p:cNvPr id="19" name="组合 18"/>
          <p:cNvGrpSpPr/>
          <p:nvPr/>
        </p:nvGrpSpPr>
        <p:grpSpPr>
          <a:xfrm>
            <a:off x="131298" y="1142222"/>
            <a:ext cx="5541499" cy="2609164"/>
            <a:chOff x="131298" y="1142222"/>
            <a:chExt cx="5541499" cy="2609164"/>
          </a:xfrm>
        </p:grpSpPr>
        <p:sp>
          <p:nvSpPr>
            <p:cNvPr id="8" name="流程图: 过程 7"/>
            <p:cNvSpPr/>
            <p:nvPr/>
          </p:nvSpPr>
          <p:spPr>
            <a:xfrm>
              <a:off x="426720" y="1447802"/>
              <a:ext cx="5246077" cy="2303584"/>
            </a:xfrm>
            <a:prstGeom prst="flowChartProcess">
              <a:avLst/>
            </a:prstGeom>
            <a:noFill/>
            <a:ln w="57150">
              <a:solidFill>
                <a:srgbClr val="58B6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tx1"/>
                </a:solidFill>
              </a:endParaRPr>
            </a:p>
          </p:txBody>
        </p:sp>
        <p:sp>
          <p:nvSpPr>
            <p:cNvPr id="15" name="Oval 12"/>
            <p:cNvSpPr>
              <a:spLocks noChangeArrowheads="1"/>
            </p:cNvSpPr>
            <p:nvPr/>
          </p:nvSpPr>
          <p:spPr bwMode="auto">
            <a:xfrm rot="10800000" flipV="1">
              <a:off x="131298" y="1142222"/>
              <a:ext cx="606197" cy="609722"/>
            </a:xfrm>
            <a:prstGeom prst="ellipse">
              <a:avLst/>
            </a:prstGeom>
            <a:solidFill>
              <a:srgbClr val="F7F7F7"/>
            </a:solidFill>
            <a:ln w="28575">
              <a:solidFill>
                <a:srgbClr val="58B6C0"/>
              </a:solidFill>
              <a:prstDash val="sysDash"/>
            </a:ln>
          </p:spPr>
          <p:txBody>
            <a:bodyPr vert="horz" wrap="square" lIns="91440" tIns="45720" rIns="91440" bIns="45720" numCol="1" anchor="t" anchorCtr="0" compatLnSpc="1">
              <a:prstTxWarp prst="textNoShape">
                <a:avLst/>
              </a:prstTxWarp>
            </a:bodyPr>
            <a:lstStyle/>
            <a:p>
              <a:pPr algn="ctr">
                <a:lnSpc>
                  <a:spcPts val="3200"/>
                </a:lnSpc>
              </a:pPr>
              <a:r>
                <a:rPr lang="en-US" altLang="zh-CN" sz="2800" b="1" dirty="0" smtClean="0">
                  <a:solidFill>
                    <a:schemeClr val="accent2"/>
                  </a:solidFill>
                  <a:latin typeface="+mn-ea"/>
                </a:rPr>
                <a:t>1</a:t>
              </a:r>
              <a:endParaRPr lang="zh-CN" altLang="en-US" sz="2800" b="1" dirty="0">
                <a:solidFill>
                  <a:schemeClr val="accent2"/>
                </a:solidFill>
                <a:latin typeface="+mn-ea"/>
              </a:endParaRPr>
            </a:p>
          </p:txBody>
        </p:sp>
      </p:grpSp>
      <p:grpSp>
        <p:nvGrpSpPr>
          <p:cNvPr id="18" name="组合 17"/>
          <p:cNvGrpSpPr/>
          <p:nvPr/>
        </p:nvGrpSpPr>
        <p:grpSpPr>
          <a:xfrm>
            <a:off x="5968219" y="1137144"/>
            <a:ext cx="5549176" cy="2614242"/>
            <a:chOff x="5968219" y="1137144"/>
            <a:chExt cx="5549176" cy="2614242"/>
          </a:xfrm>
        </p:grpSpPr>
        <p:sp>
          <p:nvSpPr>
            <p:cNvPr id="9" name="流程图: 过程 8"/>
            <p:cNvSpPr/>
            <p:nvPr/>
          </p:nvSpPr>
          <p:spPr>
            <a:xfrm>
              <a:off x="6271318" y="1447802"/>
              <a:ext cx="5246077" cy="2303584"/>
            </a:xfrm>
            <a:prstGeom prst="flowChartProcess">
              <a:avLst/>
            </a:prstGeom>
            <a:noFill/>
            <a:ln w="57150">
              <a:solidFill>
                <a:srgbClr val="349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Oval 12"/>
            <p:cNvSpPr>
              <a:spLocks noChangeArrowheads="1"/>
            </p:cNvSpPr>
            <p:nvPr/>
          </p:nvSpPr>
          <p:spPr bwMode="auto">
            <a:xfrm rot="10800000" flipV="1">
              <a:off x="5968219" y="1137144"/>
              <a:ext cx="606197" cy="609722"/>
            </a:xfrm>
            <a:prstGeom prst="ellipse">
              <a:avLst/>
            </a:prstGeom>
            <a:solidFill>
              <a:srgbClr val="F7F7F7"/>
            </a:solidFill>
            <a:ln w="28575">
              <a:solidFill>
                <a:srgbClr val="3494BA"/>
              </a:solidFill>
              <a:prstDash val="sysDash"/>
            </a:ln>
          </p:spPr>
          <p:txBody>
            <a:bodyPr vert="horz" wrap="square" lIns="91440" tIns="45720" rIns="91440" bIns="45720" numCol="1" anchor="t" anchorCtr="0" compatLnSpc="1">
              <a:prstTxWarp prst="textNoShape">
                <a:avLst/>
              </a:prstTxWarp>
            </a:bodyPr>
            <a:lstStyle/>
            <a:p>
              <a:pPr algn="ctr">
                <a:lnSpc>
                  <a:spcPts val="3200"/>
                </a:lnSpc>
              </a:pPr>
              <a:r>
                <a:rPr lang="en-US" altLang="zh-CN" sz="2800" b="1" dirty="0" smtClean="0">
                  <a:solidFill>
                    <a:schemeClr val="accent1"/>
                  </a:solidFill>
                  <a:latin typeface="+mn-ea"/>
                </a:rPr>
                <a:t>2</a:t>
              </a:r>
              <a:endParaRPr lang="zh-CN" altLang="en-US" sz="2800" b="1" dirty="0">
                <a:solidFill>
                  <a:schemeClr val="accent1"/>
                </a:solidFill>
                <a:latin typeface="+mn-ea"/>
              </a:endParaRPr>
            </a:p>
          </p:txBody>
        </p:sp>
      </p:grpSp>
      <p:grpSp>
        <p:nvGrpSpPr>
          <p:cNvPr id="20" name="组合 19"/>
          <p:cNvGrpSpPr/>
          <p:nvPr/>
        </p:nvGrpSpPr>
        <p:grpSpPr>
          <a:xfrm>
            <a:off x="3193631" y="3963969"/>
            <a:ext cx="7414053" cy="2614242"/>
            <a:chOff x="5968219" y="1137144"/>
            <a:chExt cx="7414053" cy="2614242"/>
          </a:xfrm>
        </p:grpSpPr>
        <p:sp>
          <p:nvSpPr>
            <p:cNvPr id="21" name="流程图: 过程 20"/>
            <p:cNvSpPr/>
            <p:nvPr/>
          </p:nvSpPr>
          <p:spPr>
            <a:xfrm>
              <a:off x="6271318" y="1447802"/>
              <a:ext cx="7110954" cy="2303584"/>
            </a:xfrm>
            <a:prstGeom prst="flowChartProcess">
              <a:avLst/>
            </a:prstGeom>
            <a:noFill/>
            <a:ln w="571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Oval 12"/>
            <p:cNvSpPr>
              <a:spLocks noChangeArrowheads="1"/>
            </p:cNvSpPr>
            <p:nvPr/>
          </p:nvSpPr>
          <p:spPr bwMode="auto">
            <a:xfrm rot="10800000" flipV="1">
              <a:off x="5968219" y="1137144"/>
              <a:ext cx="606197" cy="609722"/>
            </a:xfrm>
            <a:prstGeom prst="ellipse">
              <a:avLst/>
            </a:prstGeom>
            <a:solidFill>
              <a:srgbClr val="F7F7F7"/>
            </a:solidFill>
            <a:ln w="28575">
              <a:solidFill>
                <a:srgbClr val="2683C6"/>
              </a:solidFill>
              <a:prstDash val="sysDash"/>
            </a:ln>
          </p:spPr>
          <p:txBody>
            <a:bodyPr vert="horz" wrap="square" lIns="91440" tIns="45720" rIns="91440" bIns="45720" numCol="1" anchor="t" anchorCtr="0" compatLnSpc="1">
              <a:prstTxWarp prst="textNoShape">
                <a:avLst/>
              </a:prstTxWarp>
            </a:bodyPr>
            <a:lstStyle/>
            <a:p>
              <a:pPr algn="ctr">
                <a:lnSpc>
                  <a:spcPts val="3200"/>
                </a:lnSpc>
              </a:pPr>
              <a:r>
                <a:rPr lang="en-US" altLang="zh-CN" sz="2800" b="1" dirty="0" smtClean="0">
                  <a:solidFill>
                    <a:schemeClr val="accent6"/>
                  </a:solidFill>
                  <a:latin typeface="+mn-ea"/>
                </a:rPr>
                <a:t>3</a:t>
              </a:r>
              <a:endParaRPr lang="zh-CN" altLang="en-US" sz="2800" b="1" dirty="0">
                <a:solidFill>
                  <a:schemeClr val="accent6"/>
                </a:solidFill>
                <a:latin typeface="+mn-ea"/>
              </a:endParaRPr>
            </a:p>
          </p:txBody>
        </p:sp>
      </p:grpSp>
      <p:sp>
        <p:nvSpPr>
          <p:cNvPr id="23" name="文本框 22"/>
          <p:cNvSpPr txBox="1"/>
          <p:nvPr/>
        </p:nvSpPr>
        <p:spPr>
          <a:xfrm>
            <a:off x="434397" y="1442004"/>
            <a:ext cx="5238400" cy="2132892"/>
          </a:xfrm>
          <a:prstGeom prst="rect">
            <a:avLst/>
          </a:prstGeom>
        </p:spPr>
        <p:txBody>
          <a:bodyPr wrap="square" rtlCol="0">
            <a:spAutoFit/>
          </a:bodyPr>
          <a:lstStyle/>
          <a:p>
            <a:pPr algn="ctr">
              <a:lnSpc>
                <a:spcPct val="130000"/>
              </a:lnSpc>
            </a:pPr>
            <a:r>
              <a:rPr kumimoji="1" lang="zh-CN" altLang="en-US" b="1" dirty="0"/>
              <a:t>基于光纤传输的</a:t>
            </a:r>
            <a:r>
              <a:rPr kumimoji="1" lang="zh-CN" altLang="en-US" b="1" dirty="0" smtClean="0"/>
              <a:t>变压器声纹</a:t>
            </a:r>
            <a:r>
              <a:rPr kumimoji="1" lang="en-US" altLang="zh-CN" b="1" dirty="0" smtClean="0"/>
              <a:t>/</a:t>
            </a:r>
            <a:r>
              <a:rPr kumimoji="1" lang="zh-CN" altLang="en-US" b="1" dirty="0" smtClean="0"/>
              <a:t>振动采集系统研制</a:t>
            </a:r>
            <a:endParaRPr kumimoji="1" lang="en-US" altLang="zh-CN" b="1" dirty="0" smtClean="0"/>
          </a:p>
          <a:p>
            <a:pPr algn="ctr">
              <a:lnSpc>
                <a:spcPct val="130000"/>
              </a:lnSpc>
            </a:pPr>
            <a:endParaRPr kumimoji="1" lang="en-US" altLang="zh-CN" b="1" dirty="0" smtClean="0"/>
          </a:p>
          <a:p>
            <a:pPr marL="285750" indent="-285750">
              <a:lnSpc>
                <a:spcPct val="130000"/>
              </a:lnSpc>
              <a:buFont typeface="Arial" panose="020B0604020202020204" pitchFamily="34" charset="0"/>
              <a:buChar char="•"/>
            </a:pPr>
            <a:r>
              <a:rPr kumimoji="1" lang="zh-CN" altLang="en-US" dirty="0" smtClean="0"/>
              <a:t>信号采集系统</a:t>
            </a:r>
            <a:r>
              <a:rPr kumimoji="1" lang="zh-CN" altLang="en-US" dirty="0"/>
              <a:t>的硬件</a:t>
            </a:r>
            <a:r>
              <a:rPr kumimoji="1" lang="zh-CN" altLang="en-US" dirty="0" smtClean="0"/>
              <a:t>设计（</a:t>
            </a:r>
            <a:r>
              <a:rPr kumimoji="1" lang="zh-CN" altLang="en-US" dirty="0" smtClean="0">
                <a:solidFill>
                  <a:srgbClr val="F23C00"/>
                </a:solidFill>
              </a:rPr>
              <a:t>超声</a:t>
            </a:r>
            <a:r>
              <a:rPr kumimoji="1" lang="en-US" altLang="zh-CN" dirty="0" smtClean="0"/>
              <a:t>/</a:t>
            </a:r>
            <a:r>
              <a:rPr kumimoji="1" lang="zh-CN" altLang="en-US" u="sng" dirty="0" smtClean="0"/>
              <a:t>可听声</a:t>
            </a:r>
            <a:r>
              <a:rPr kumimoji="1" lang="en-US" altLang="zh-CN" u="sng" dirty="0" smtClean="0"/>
              <a:t>/</a:t>
            </a:r>
            <a:r>
              <a:rPr kumimoji="1" lang="zh-CN" altLang="en-US" u="sng" dirty="0" smtClean="0"/>
              <a:t>振动</a:t>
            </a:r>
            <a:r>
              <a:rPr kumimoji="1" lang="zh-CN" altLang="en-US" dirty="0" smtClean="0"/>
              <a:t>）</a:t>
            </a:r>
            <a:endParaRPr kumimoji="1" lang="en-US" altLang="zh-CN" dirty="0" smtClean="0"/>
          </a:p>
          <a:p>
            <a:pPr>
              <a:lnSpc>
                <a:spcPct val="130000"/>
              </a:lnSpc>
            </a:pPr>
            <a:endParaRPr kumimoji="1" lang="en-US" altLang="zh-CN" dirty="0" smtClean="0"/>
          </a:p>
          <a:p>
            <a:pPr marL="285750" indent="-285750">
              <a:lnSpc>
                <a:spcPct val="130000"/>
              </a:lnSpc>
              <a:buFont typeface="Arial" panose="020B0604020202020204" pitchFamily="34" charset="0"/>
              <a:buChar char="•"/>
            </a:pPr>
            <a:r>
              <a:rPr kumimoji="1" lang="zh-CN" altLang="en-US" dirty="0" smtClean="0"/>
              <a:t>信号采集系统</a:t>
            </a:r>
            <a:r>
              <a:rPr kumimoji="1" lang="zh-CN" altLang="en-US" dirty="0"/>
              <a:t>的软件设计</a:t>
            </a:r>
          </a:p>
          <a:p>
            <a:pPr marL="0" indent="0">
              <a:lnSpc>
                <a:spcPct val="130000"/>
              </a:lnSpc>
              <a:buNone/>
            </a:pPr>
            <a:endParaRPr lang="zh-CN" altLang="en-US" sz="1200" dirty="0" smtClean="0">
              <a:solidFill>
                <a:schemeClr val="bg1">
                  <a:lumMod val="50000"/>
                </a:schemeClr>
              </a:solidFill>
            </a:endParaRPr>
          </a:p>
        </p:txBody>
      </p:sp>
      <p:sp>
        <p:nvSpPr>
          <p:cNvPr id="24" name="文本框 23"/>
          <p:cNvSpPr txBox="1"/>
          <p:nvPr/>
        </p:nvSpPr>
        <p:spPr>
          <a:xfrm>
            <a:off x="6271317" y="1436208"/>
            <a:ext cx="5238400" cy="1892826"/>
          </a:xfrm>
          <a:prstGeom prst="rect">
            <a:avLst/>
          </a:prstGeom>
        </p:spPr>
        <p:txBody>
          <a:bodyPr wrap="square" rtlCol="0">
            <a:spAutoFit/>
          </a:bodyPr>
          <a:lstStyle/>
          <a:p>
            <a:pPr algn="ctr">
              <a:lnSpc>
                <a:spcPct val="130000"/>
              </a:lnSpc>
            </a:pPr>
            <a:r>
              <a:rPr kumimoji="1" lang="zh-CN" altLang="en-US" b="1" dirty="0"/>
              <a:t>变压器及电抗器</a:t>
            </a:r>
            <a:r>
              <a:rPr kumimoji="1" lang="zh-CN" altLang="en-US" b="1" dirty="0" smtClean="0"/>
              <a:t>故障声纹</a:t>
            </a:r>
            <a:r>
              <a:rPr kumimoji="1" lang="en-US" altLang="zh-CN" b="1" dirty="0" smtClean="0"/>
              <a:t>/</a:t>
            </a:r>
            <a:r>
              <a:rPr kumimoji="1" lang="zh-CN" altLang="en-US" b="1" dirty="0" smtClean="0"/>
              <a:t>振动模拟试验</a:t>
            </a:r>
            <a:r>
              <a:rPr kumimoji="1" lang="zh-CN" altLang="en-US" b="1" dirty="0"/>
              <a:t>平台</a:t>
            </a:r>
            <a:r>
              <a:rPr kumimoji="1" lang="zh-CN" altLang="en-US" b="1" dirty="0" smtClean="0"/>
              <a:t>搭建</a:t>
            </a:r>
            <a:endParaRPr kumimoji="1" lang="en-US" altLang="zh-CN" b="1" dirty="0" smtClean="0"/>
          </a:p>
          <a:p>
            <a:pPr algn="ctr">
              <a:lnSpc>
                <a:spcPct val="130000"/>
              </a:lnSpc>
            </a:pPr>
            <a:endParaRPr kumimoji="1" lang="en-US" altLang="zh-CN" b="1" dirty="0" smtClean="0"/>
          </a:p>
          <a:p>
            <a:pPr marL="285750" indent="-285750">
              <a:lnSpc>
                <a:spcPct val="130000"/>
              </a:lnSpc>
              <a:buFont typeface="Arial" panose="020B0604020202020204" pitchFamily="34" charset="0"/>
              <a:buChar char="•"/>
            </a:pPr>
            <a:r>
              <a:rPr kumimoji="1" lang="zh-CN" altLang="en-US" dirty="0" smtClean="0"/>
              <a:t>变压器</a:t>
            </a:r>
            <a:r>
              <a:rPr kumimoji="1" lang="en-US" altLang="zh-CN" dirty="0" smtClean="0"/>
              <a:t>/</a:t>
            </a:r>
            <a:r>
              <a:rPr kumimoji="1" lang="zh-CN" altLang="en-US" dirty="0" smtClean="0"/>
              <a:t>电抗器内部放电超声模拟试验</a:t>
            </a:r>
            <a:r>
              <a:rPr kumimoji="1" lang="zh-CN" altLang="en-US" dirty="0"/>
              <a:t>平台</a:t>
            </a:r>
            <a:r>
              <a:rPr kumimoji="1" lang="zh-CN" altLang="en-US" dirty="0" smtClean="0"/>
              <a:t>搭建</a:t>
            </a:r>
            <a:endParaRPr kumimoji="1" lang="en-US" altLang="zh-CN" dirty="0" smtClean="0"/>
          </a:p>
          <a:p>
            <a:pPr marL="285750" indent="-285750">
              <a:lnSpc>
                <a:spcPct val="130000"/>
              </a:lnSpc>
              <a:buFont typeface="Arial" panose="020B0604020202020204" pitchFamily="34" charset="0"/>
              <a:buChar char="•"/>
            </a:pPr>
            <a:endParaRPr kumimoji="1" lang="en-US" altLang="zh-CN" dirty="0" smtClean="0"/>
          </a:p>
          <a:p>
            <a:pPr marL="285750" indent="-285750">
              <a:lnSpc>
                <a:spcPct val="130000"/>
              </a:lnSpc>
              <a:buFont typeface="Arial" panose="020B0604020202020204" pitchFamily="34" charset="0"/>
              <a:buChar char="•"/>
            </a:pPr>
            <a:r>
              <a:rPr kumimoji="1" lang="zh-CN" altLang="en-US" dirty="0" smtClean="0"/>
              <a:t>变压器</a:t>
            </a:r>
            <a:r>
              <a:rPr kumimoji="1" lang="en-US" altLang="zh-CN" dirty="0" smtClean="0"/>
              <a:t>/</a:t>
            </a:r>
            <a:r>
              <a:rPr kumimoji="1" lang="zh-CN" altLang="en-US" dirty="0" smtClean="0"/>
              <a:t>电抗器振动及声纹模拟试验</a:t>
            </a:r>
            <a:r>
              <a:rPr kumimoji="1" lang="zh-CN" altLang="en-US" dirty="0"/>
              <a:t>平台搭建</a:t>
            </a:r>
            <a:endParaRPr lang="zh-CN" altLang="en-US" sz="1200" dirty="0" smtClean="0">
              <a:solidFill>
                <a:schemeClr val="bg1">
                  <a:lumMod val="50000"/>
                </a:schemeClr>
              </a:solidFill>
            </a:endParaRPr>
          </a:p>
        </p:txBody>
      </p:sp>
      <p:sp>
        <p:nvSpPr>
          <p:cNvPr id="25" name="文本框 24"/>
          <p:cNvSpPr txBox="1"/>
          <p:nvPr/>
        </p:nvSpPr>
        <p:spPr>
          <a:xfrm>
            <a:off x="3496729" y="4309424"/>
            <a:ext cx="6807856" cy="2252924"/>
          </a:xfrm>
          <a:prstGeom prst="rect">
            <a:avLst/>
          </a:prstGeom>
        </p:spPr>
        <p:txBody>
          <a:bodyPr wrap="square" rtlCol="0">
            <a:spAutoFit/>
          </a:bodyPr>
          <a:lstStyle/>
          <a:p>
            <a:pPr algn="ctr">
              <a:lnSpc>
                <a:spcPct val="130000"/>
              </a:lnSpc>
            </a:pPr>
            <a:r>
              <a:rPr kumimoji="1" lang="zh-CN" altLang="en-US" b="1" dirty="0"/>
              <a:t>基于深度学习声纹识别的变压器及电抗器故障诊断技术</a:t>
            </a:r>
            <a:r>
              <a:rPr kumimoji="1" lang="zh-CN" altLang="en-US" b="1" dirty="0" smtClean="0"/>
              <a:t>研究</a:t>
            </a:r>
            <a:endParaRPr kumimoji="1" lang="en-US" altLang="zh-CN" b="1" dirty="0" smtClean="0"/>
          </a:p>
          <a:p>
            <a:pPr algn="ctr">
              <a:lnSpc>
                <a:spcPct val="130000"/>
              </a:lnSpc>
            </a:pPr>
            <a:endParaRPr kumimoji="1" lang="en-US" altLang="zh-CN" b="1" dirty="0" smtClean="0"/>
          </a:p>
          <a:p>
            <a:pPr marL="285750" indent="-285750">
              <a:lnSpc>
                <a:spcPct val="130000"/>
              </a:lnSpc>
              <a:buFont typeface="Arial" panose="020B0604020202020204" pitchFamily="34" charset="0"/>
              <a:buChar char="•"/>
            </a:pPr>
            <a:r>
              <a:rPr kumimoji="1" lang="zh-CN" altLang="en-US" dirty="0"/>
              <a:t>多干扰因素下变压器有效噪声的提取方法</a:t>
            </a:r>
            <a:r>
              <a:rPr kumimoji="1" lang="zh-CN" altLang="en-US" dirty="0" smtClean="0"/>
              <a:t>研究（</a:t>
            </a:r>
            <a:r>
              <a:rPr kumimoji="1" lang="zh-CN" altLang="en-US" dirty="0" smtClean="0">
                <a:solidFill>
                  <a:srgbClr val="F23C00"/>
                </a:solidFill>
              </a:rPr>
              <a:t>盲源分离</a:t>
            </a:r>
            <a:r>
              <a:rPr kumimoji="1" lang="zh-CN" altLang="en-US" dirty="0" smtClean="0"/>
              <a:t>）</a:t>
            </a:r>
            <a:endParaRPr kumimoji="1" lang="en-US" altLang="zh-CN" dirty="0" smtClean="0"/>
          </a:p>
          <a:p>
            <a:pPr marL="285750" indent="-285750">
              <a:lnSpc>
                <a:spcPct val="130000"/>
              </a:lnSpc>
              <a:buFont typeface="Arial" panose="020B0604020202020204" pitchFamily="34" charset="0"/>
              <a:buChar char="•"/>
            </a:pPr>
            <a:r>
              <a:rPr kumimoji="1" lang="zh-CN" altLang="en-US" dirty="0"/>
              <a:t>基于深度学习的变压器及电抗器</a:t>
            </a:r>
            <a:r>
              <a:rPr kumimoji="1" lang="zh-CN" altLang="en-US" dirty="0" smtClean="0"/>
              <a:t>故障声纹识别</a:t>
            </a:r>
            <a:r>
              <a:rPr kumimoji="1" lang="zh-CN" altLang="en-US" dirty="0"/>
              <a:t>模型</a:t>
            </a:r>
            <a:r>
              <a:rPr kumimoji="1" lang="zh-CN" altLang="en-US" dirty="0" smtClean="0"/>
              <a:t>构建（</a:t>
            </a:r>
            <a:r>
              <a:rPr kumimoji="1" lang="en-US" altLang="zh-CN" dirty="0" smtClean="0">
                <a:solidFill>
                  <a:srgbClr val="F23C00"/>
                </a:solidFill>
              </a:rPr>
              <a:t>CNN</a:t>
            </a:r>
            <a:r>
              <a:rPr kumimoji="1" lang="zh-CN" altLang="en-US" dirty="0" smtClean="0">
                <a:solidFill>
                  <a:srgbClr val="F23C00"/>
                </a:solidFill>
              </a:rPr>
              <a:t>、</a:t>
            </a:r>
            <a:r>
              <a:rPr kumimoji="1" lang="en-US" altLang="zh-CN" dirty="0" smtClean="0">
                <a:solidFill>
                  <a:srgbClr val="F23C00"/>
                </a:solidFill>
              </a:rPr>
              <a:t>RNN</a:t>
            </a:r>
            <a:r>
              <a:rPr kumimoji="1" lang="zh-CN" altLang="en-US" dirty="0" smtClean="0"/>
              <a:t>）</a:t>
            </a:r>
            <a:endParaRPr kumimoji="1" lang="en-US" altLang="zh-CN" dirty="0"/>
          </a:p>
          <a:p>
            <a:pPr marL="285750" indent="-285750">
              <a:lnSpc>
                <a:spcPct val="130000"/>
              </a:lnSpc>
              <a:buFont typeface="Arial" panose="020B0604020202020204" pitchFamily="34" charset="0"/>
              <a:buChar char="•"/>
            </a:pPr>
            <a:r>
              <a:rPr kumimoji="1" lang="zh-CN" altLang="en-US" dirty="0"/>
              <a:t>运行现场的变压器及电抗器</a:t>
            </a:r>
            <a:r>
              <a:rPr kumimoji="1" lang="zh-CN" altLang="en-US" dirty="0" smtClean="0"/>
              <a:t>的信号采集</a:t>
            </a:r>
            <a:r>
              <a:rPr kumimoji="1" lang="zh-CN" altLang="en-US" dirty="0"/>
              <a:t>与故障诊断测试</a:t>
            </a:r>
          </a:p>
        </p:txBody>
      </p:sp>
      <p:grpSp>
        <p:nvGrpSpPr>
          <p:cNvPr id="26"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02</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953249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6"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本次数据采集的噪声采集系统</a:t>
            </a:r>
            <a:endParaRPr lang="zh-CN" altLang="en-US" dirty="0"/>
          </a:p>
        </p:txBody>
      </p:sp>
      <p:grpSp>
        <p:nvGrpSpPr>
          <p:cNvPr id="16" name="组合 15"/>
          <p:cNvGrpSpPr/>
          <p:nvPr/>
        </p:nvGrpSpPr>
        <p:grpSpPr>
          <a:xfrm>
            <a:off x="-104652" y="2016405"/>
            <a:ext cx="9653827" cy="4300422"/>
            <a:chOff x="847771" y="1916844"/>
            <a:chExt cx="11092182" cy="4941156"/>
          </a:xfrm>
        </p:grpSpPr>
        <p:graphicFrame>
          <p:nvGraphicFramePr>
            <p:cNvPr id="6" name="对象 5"/>
            <p:cNvGraphicFramePr>
              <a:graphicFrameLocks noChangeAspect="1"/>
            </p:cNvGraphicFramePr>
            <p:nvPr>
              <p:extLst/>
            </p:nvPr>
          </p:nvGraphicFramePr>
          <p:xfrm>
            <a:off x="3030227" y="5744575"/>
            <a:ext cx="6692652" cy="1113425"/>
          </p:xfrm>
          <a:graphic>
            <a:graphicData uri="http://schemas.openxmlformats.org/presentationml/2006/ole">
              <p:oleObj spid="_x0000_s6161" name="Visio" r:id="rId4" imgW="5619822" imgH="933507" progId="">
                <p:embed/>
              </p:oleObj>
            </a:graphicData>
          </a:graphic>
        </p:graphicFrame>
        <p:sp>
          <p:nvSpPr>
            <p:cNvPr id="14" name="箭头: 右 197">
              <a:extLst>
                <a:ext uri="{FF2B5EF4-FFF2-40B4-BE49-F238E27FC236}">
                  <a16:creationId xmlns:a16="http://schemas.microsoft.com/office/drawing/2014/main" xmlns="" id="{4CF90D6F-5D09-43BF-AD98-D33B1915C44D}"/>
                </a:ext>
              </a:extLst>
            </p:cNvPr>
            <p:cNvSpPr/>
            <p:nvPr/>
          </p:nvSpPr>
          <p:spPr>
            <a:xfrm rot="16200000">
              <a:off x="4671195" y="5135078"/>
              <a:ext cx="971347" cy="247650"/>
            </a:xfrm>
            <a:prstGeom prst="rightArrow">
              <a:avLst/>
            </a:prstGeom>
            <a:solidFill>
              <a:schemeClr val="accent4"/>
            </a:solidFill>
            <a:ln cap="flat">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 name="图片 6"/>
            <p:cNvPicPr>
              <a:picLocks noChangeAspect="1"/>
            </p:cNvPicPr>
            <p:nvPr/>
          </p:nvPicPr>
          <p:blipFill>
            <a:blip r:embed="rId5"/>
            <a:stretch>
              <a:fillRect/>
            </a:stretch>
          </p:blipFill>
          <p:spPr>
            <a:xfrm>
              <a:off x="1859534" y="2058706"/>
              <a:ext cx="3695700" cy="2228850"/>
            </a:xfrm>
            <a:prstGeom prst="rect">
              <a:avLst/>
            </a:prstGeom>
            <a:ln w="57150">
              <a:solidFill>
                <a:srgbClr val="4E81BC"/>
              </a:solidFill>
            </a:ln>
            <a:effectLst>
              <a:outerShdw blurRad="50800" dist="38100" dir="2700000" algn="tl" rotWithShape="0">
                <a:prstClr val="black">
                  <a:alpha val="40000"/>
                </a:prstClr>
              </a:outerShdw>
            </a:effectLst>
          </p:spPr>
        </p:pic>
        <p:sp>
          <p:nvSpPr>
            <p:cNvPr id="25" name="箭头: 右 197">
              <a:extLst>
                <a:ext uri="{FF2B5EF4-FFF2-40B4-BE49-F238E27FC236}">
                  <a16:creationId xmlns:a16="http://schemas.microsoft.com/office/drawing/2014/main" xmlns="" id="{4CF90D6F-5D09-43BF-AD98-D33B1915C44D}"/>
                </a:ext>
              </a:extLst>
            </p:cNvPr>
            <p:cNvSpPr/>
            <p:nvPr/>
          </p:nvSpPr>
          <p:spPr>
            <a:xfrm rot="16200000">
              <a:off x="6267933" y="5134091"/>
              <a:ext cx="971347" cy="247650"/>
            </a:xfrm>
            <a:prstGeom prst="rightArrow">
              <a:avLst/>
            </a:prstGeom>
            <a:solidFill>
              <a:schemeClr val="accent4"/>
            </a:solidFill>
            <a:ln cap="flat">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149" name="Picture 5" descr="https://timgsa.baidu.com/timg?image&amp;quality=80&amp;size=b9999_10000&amp;sec=1536851730923&amp;di=2e63bf97f924a48540de6da35aa19404&amp;imgtype=0&amp;src=http%3A%2F%2Fimg10.360buyimg.com%2FpopWaterMark%2Fjfs%2Ft181%2F204%2F2669195343%2F91057%2F7eadf271%2F53d5adbfNc24f55e7.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273618" y="1916844"/>
              <a:ext cx="2494108" cy="2494108"/>
            </a:xfrm>
            <a:prstGeom prst="rect">
              <a:avLst/>
            </a:prstGeom>
            <a:ln w="57150">
              <a:solidFill>
                <a:srgbClr val="4E81BC"/>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30" name="文本框 29"/>
            <p:cNvSpPr txBox="1"/>
            <p:nvPr/>
          </p:nvSpPr>
          <p:spPr>
            <a:xfrm>
              <a:off x="8862632" y="2557578"/>
              <a:ext cx="3077321" cy="1212640"/>
            </a:xfrm>
            <a:prstGeom prst="rect">
              <a:avLst/>
            </a:prstGeom>
          </p:spPr>
          <p:txBody>
            <a:bodyPr wrap="square" rtlCol="0">
              <a:spAutoFit/>
            </a:bodyPr>
            <a:lstStyle/>
            <a:p>
              <a:pPr>
                <a:lnSpc>
                  <a:spcPct val="130000"/>
                </a:lnSpc>
              </a:pPr>
              <a:r>
                <a:rPr lang="en-US" altLang="zh-CN" sz="1400" dirty="0" smtClean="0">
                  <a:solidFill>
                    <a:srgbClr val="C00000"/>
                  </a:solidFill>
                  <a:latin typeface="+mn-ea"/>
                </a:rPr>
                <a:t>24bit</a:t>
              </a:r>
              <a:r>
                <a:rPr lang="en-US" altLang="zh-CN" sz="1400" dirty="0" smtClean="0">
                  <a:solidFill>
                    <a:schemeClr val="bg1">
                      <a:lumMod val="50000"/>
                    </a:schemeClr>
                  </a:solidFill>
                  <a:latin typeface="+mn-ea"/>
                </a:rPr>
                <a:t> </a:t>
              </a:r>
              <a:r>
                <a:rPr lang="en-US" altLang="zh-CN" sz="1400" dirty="0" smtClean="0">
                  <a:solidFill>
                    <a:srgbClr val="C00000"/>
                  </a:solidFill>
                  <a:latin typeface="+mn-ea"/>
                </a:rPr>
                <a:t>96kHz</a:t>
              </a:r>
              <a:r>
                <a:rPr lang="en-US" altLang="zh-CN" sz="1400" dirty="0" smtClean="0">
                  <a:solidFill>
                    <a:schemeClr val="bg1">
                      <a:lumMod val="50000"/>
                    </a:schemeClr>
                  </a:solidFill>
                  <a:latin typeface="+mn-ea"/>
                </a:rPr>
                <a:t> </a:t>
              </a:r>
              <a:r>
                <a:rPr lang="zh-CN" altLang="en-US" sz="1400" dirty="0" smtClean="0">
                  <a:solidFill>
                    <a:schemeClr val="bg1">
                      <a:lumMod val="50000"/>
                    </a:schemeClr>
                  </a:solidFill>
                  <a:latin typeface="+mn-ea"/>
                </a:rPr>
                <a:t>更多的细节和动态范围</a:t>
              </a:r>
              <a:endParaRPr lang="en-US" altLang="zh-CN" sz="1400" dirty="0" smtClean="0">
                <a:solidFill>
                  <a:schemeClr val="bg1">
                    <a:lumMod val="50000"/>
                  </a:schemeClr>
                </a:solidFill>
                <a:latin typeface="+mn-ea"/>
              </a:endParaRPr>
            </a:p>
            <a:p>
              <a:pPr>
                <a:lnSpc>
                  <a:spcPct val="130000"/>
                </a:lnSpc>
              </a:pPr>
              <a:r>
                <a:rPr lang="zh-CN" altLang="en-US" sz="1400" dirty="0" smtClean="0">
                  <a:solidFill>
                    <a:schemeClr val="bg1">
                      <a:lumMod val="50000"/>
                    </a:schemeClr>
                  </a:solidFill>
                  <a:latin typeface="+mn-ea"/>
                </a:rPr>
                <a:t>幻象电源</a:t>
              </a:r>
              <a:endParaRPr lang="en-US" altLang="zh-CN" sz="1400" dirty="0" smtClean="0">
                <a:solidFill>
                  <a:schemeClr val="bg1">
                    <a:lumMod val="50000"/>
                  </a:schemeClr>
                </a:solidFill>
                <a:latin typeface="+mn-ea"/>
              </a:endParaRPr>
            </a:p>
            <a:p>
              <a:pPr>
                <a:lnSpc>
                  <a:spcPct val="130000"/>
                </a:lnSpc>
              </a:pPr>
              <a:r>
                <a:rPr lang="zh-CN" altLang="en-US" sz="1400" dirty="0">
                  <a:solidFill>
                    <a:schemeClr val="bg1">
                      <a:lumMod val="50000"/>
                    </a:schemeClr>
                  </a:solidFill>
                  <a:latin typeface="+mn-ea"/>
                </a:rPr>
                <a:t>卡</a:t>
              </a:r>
              <a:r>
                <a:rPr lang="zh-CN" altLang="en-US" sz="1400" dirty="0" smtClean="0">
                  <a:solidFill>
                    <a:schemeClr val="bg1">
                      <a:lumMod val="50000"/>
                    </a:schemeClr>
                  </a:solidFill>
                  <a:latin typeface="+mn-ea"/>
                </a:rPr>
                <a:t>侬接口</a:t>
              </a:r>
              <a:endParaRPr lang="en-US" altLang="zh-CN" sz="1400" dirty="0" smtClean="0">
                <a:solidFill>
                  <a:schemeClr val="bg1">
                    <a:lumMod val="50000"/>
                  </a:schemeClr>
                </a:solidFill>
                <a:latin typeface="+mn-ea"/>
              </a:endParaRPr>
            </a:p>
            <a:p>
              <a:pPr>
                <a:lnSpc>
                  <a:spcPct val="130000"/>
                </a:lnSpc>
              </a:pPr>
              <a:r>
                <a:rPr lang="en-US" altLang="zh-CN" sz="1400" dirty="0" smtClean="0">
                  <a:solidFill>
                    <a:schemeClr val="bg1">
                      <a:lumMod val="50000"/>
                    </a:schemeClr>
                  </a:solidFill>
                  <a:latin typeface="+mn-ea"/>
                </a:rPr>
                <a:t>4</a:t>
              </a:r>
              <a:r>
                <a:rPr lang="zh-CN" altLang="en-US" sz="1400" dirty="0" smtClean="0">
                  <a:solidFill>
                    <a:schemeClr val="bg1">
                      <a:lumMod val="50000"/>
                    </a:schemeClr>
                  </a:solidFill>
                  <a:latin typeface="+mn-ea"/>
                </a:rPr>
                <a:t>轨道录制</a:t>
              </a:r>
              <a:endParaRPr lang="en-US" altLang="zh-CN" sz="1400" dirty="0" smtClean="0">
                <a:solidFill>
                  <a:schemeClr val="bg1">
                    <a:lumMod val="50000"/>
                  </a:schemeClr>
                </a:solidFill>
                <a:latin typeface="+mn-ea"/>
              </a:endParaRPr>
            </a:p>
          </p:txBody>
        </p:sp>
        <p:sp>
          <p:nvSpPr>
            <p:cNvPr id="31" name="Freeform 120"/>
            <p:cNvSpPr>
              <a:spLocks noChangeArrowheads="1"/>
            </p:cNvSpPr>
            <p:nvPr/>
          </p:nvSpPr>
          <p:spPr bwMode="auto">
            <a:xfrm>
              <a:off x="5774307" y="3037039"/>
              <a:ext cx="272185" cy="272184"/>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rgbClr val="4E81BC"/>
            </a:solidFill>
            <a:ln w="9525">
              <a:noFill/>
              <a:round/>
              <a:headEnd/>
              <a:tailEnd/>
            </a:ln>
            <a:extLst/>
          </p:spPr>
          <p:txBody>
            <a:bodyPr wrap="none" anchor="ctr"/>
            <a:lstStyle/>
            <a:p>
              <a:endParaRPr lang="zh-CN" altLang="en-US">
                <a:solidFill>
                  <a:srgbClr val="4E81BC"/>
                </a:solidFill>
              </a:endParaRPr>
            </a:p>
          </p:txBody>
        </p:sp>
        <p:sp>
          <p:nvSpPr>
            <p:cNvPr id="34" name="文本框 33"/>
            <p:cNvSpPr txBox="1"/>
            <p:nvPr/>
          </p:nvSpPr>
          <p:spPr>
            <a:xfrm>
              <a:off x="847771" y="4410952"/>
              <a:ext cx="3077321" cy="1212640"/>
            </a:xfrm>
            <a:prstGeom prst="rect">
              <a:avLst/>
            </a:prstGeom>
          </p:spPr>
          <p:txBody>
            <a:bodyPr wrap="square" rtlCol="0">
              <a:spAutoFit/>
            </a:bodyPr>
            <a:lstStyle/>
            <a:p>
              <a:pPr algn="r">
                <a:lnSpc>
                  <a:spcPct val="130000"/>
                </a:lnSpc>
              </a:pPr>
              <a:r>
                <a:rPr lang="en-US" altLang="zh-CN" sz="1400" dirty="0" smtClean="0">
                  <a:solidFill>
                    <a:srgbClr val="C00000"/>
                  </a:solidFill>
                  <a:latin typeface="+mn-ea"/>
                </a:rPr>
                <a:t>40Hz ~ 20KHz</a:t>
              </a:r>
              <a:endParaRPr lang="en-US" altLang="zh-CN" sz="1400" dirty="0" smtClean="0">
                <a:solidFill>
                  <a:schemeClr val="bg1">
                    <a:lumMod val="50000"/>
                  </a:schemeClr>
                </a:solidFill>
                <a:latin typeface="+mn-ea"/>
              </a:endParaRPr>
            </a:p>
            <a:p>
              <a:pPr algn="r">
                <a:lnSpc>
                  <a:spcPct val="130000"/>
                </a:lnSpc>
              </a:pPr>
              <a:r>
                <a:rPr lang="zh-CN" altLang="en-US" sz="1400" dirty="0" smtClean="0">
                  <a:solidFill>
                    <a:schemeClr val="bg1">
                      <a:lumMod val="50000"/>
                    </a:schemeClr>
                  </a:solidFill>
                  <a:latin typeface="+mn-ea"/>
                </a:rPr>
                <a:t>强指向性</a:t>
              </a:r>
              <a:endParaRPr lang="en-US" altLang="zh-CN" sz="1400" dirty="0" smtClean="0">
                <a:solidFill>
                  <a:schemeClr val="bg1">
                    <a:lumMod val="50000"/>
                  </a:schemeClr>
                </a:solidFill>
                <a:latin typeface="+mn-ea"/>
              </a:endParaRPr>
            </a:p>
            <a:p>
              <a:pPr algn="r">
                <a:lnSpc>
                  <a:spcPct val="130000"/>
                </a:lnSpc>
              </a:pPr>
              <a:r>
                <a:rPr lang="zh-CN" altLang="en-US" sz="1400" dirty="0" smtClean="0">
                  <a:solidFill>
                    <a:schemeClr val="bg1">
                      <a:lumMod val="50000"/>
                    </a:schemeClr>
                  </a:solidFill>
                  <a:latin typeface="+mn-ea"/>
                </a:rPr>
                <a:t>灵敏度</a:t>
              </a:r>
              <a:r>
                <a:rPr lang="en-US" altLang="zh-CN" sz="1400" dirty="0" smtClean="0">
                  <a:solidFill>
                    <a:schemeClr val="bg1">
                      <a:lumMod val="50000"/>
                    </a:schemeClr>
                  </a:solidFill>
                  <a:latin typeface="+mn-ea"/>
                </a:rPr>
                <a:t>-33dB±3dB</a:t>
              </a:r>
            </a:p>
            <a:p>
              <a:pPr algn="r">
                <a:lnSpc>
                  <a:spcPct val="130000"/>
                </a:lnSpc>
              </a:pPr>
              <a:r>
                <a:rPr lang="zh-CN" altLang="en-US" sz="1400" dirty="0" smtClean="0">
                  <a:solidFill>
                    <a:schemeClr val="bg1">
                      <a:lumMod val="50000"/>
                    </a:schemeClr>
                  </a:solidFill>
                  <a:latin typeface="+mn-ea"/>
                </a:rPr>
                <a:t>动态范围 </a:t>
              </a:r>
              <a:r>
                <a:rPr lang="en-US" altLang="zh-CN" sz="1400" dirty="0" smtClean="0">
                  <a:solidFill>
                    <a:schemeClr val="bg1">
                      <a:lumMod val="50000"/>
                    </a:schemeClr>
                  </a:solidFill>
                  <a:latin typeface="+mn-ea"/>
                </a:rPr>
                <a:t>107dB</a:t>
              </a:r>
            </a:p>
          </p:txBody>
        </p:sp>
      </p:grpSp>
      <p:pic>
        <p:nvPicPr>
          <p:cNvPr id="15" name="Picture 3"/>
          <p:cNvPicPr>
            <a:picLocks noChangeAspect="1" noChangeArrowheads="1"/>
          </p:cNvPicPr>
          <p:nvPr/>
        </p:nvPicPr>
        <p:blipFill>
          <a:blip r:embed="rId7"/>
          <a:srcRect/>
          <a:stretch>
            <a:fillRect/>
          </a:stretch>
        </p:blipFill>
        <p:spPr bwMode="auto">
          <a:xfrm>
            <a:off x="9875520" y="2767682"/>
            <a:ext cx="1556192" cy="2474806"/>
          </a:xfrm>
          <a:prstGeom prst="rect">
            <a:avLst/>
          </a:prstGeom>
          <a:ln w="57150">
            <a:solidFill>
              <a:srgbClr val="4E81BC"/>
            </a:solidFill>
          </a:ln>
          <a:effectLst>
            <a:outerShdw blurRad="50800" dist="38100" dir="2700000" algn="tl" rotWithShape="0">
              <a:prstClr val="black">
                <a:alpha val="40000"/>
              </a:prstClr>
            </a:outerShdw>
          </a:effectLst>
        </p:spPr>
      </p:pic>
      <p:sp>
        <p:nvSpPr>
          <p:cNvPr id="17" name="文本框 29"/>
          <p:cNvSpPr txBox="1"/>
          <p:nvPr/>
        </p:nvSpPr>
        <p:spPr>
          <a:xfrm>
            <a:off x="9291916" y="5347785"/>
            <a:ext cx="2678276" cy="372410"/>
          </a:xfrm>
          <a:prstGeom prst="rect">
            <a:avLst/>
          </a:prstGeom>
        </p:spPr>
        <p:txBody>
          <a:bodyPr wrap="square" rtlCol="0">
            <a:spAutoFit/>
          </a:bodyPr>
          <a:lstStyle/>
          <a:p>
            <a:pPr>
              <a:lnSpc>
                <a:spcPct val="130000"/>
              </a:lnSpc>
            </a:pPr>
            <a:r>
              <a:rPr lang="zh-CN" altLang="en-US" sz="1400" dirty="0" smtClean="0">
                <a:solidFill>
                  <a:schemeClr val="bg1">
                    <a:lumMod val="50000"/>
                  </a:schemeClr>
                </a:solidFill>
                <a:latin typeface="+mn-ea"/>
              </a:rPr>
              <a:t>南瑞继远软件采用的采集录音笔</a:t>
            </a:r>
            <a:endParaRPr lang="en-US" altLang="zh-CN" sz="1400" dirty="0" smtClean="0">
              <a:solidFill>
                <a:schemeClr val="bg1">
                  <a:lumMod val="50000"/>
                </a:schemeClr>
              </a:solidFill>
              <a:latin typeface="+mn-ea"/>
            </a:endParaRPr>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数据采集情况</a:t>
            </a:r>
            <a:endParaRPr lang="zh-CN" altLang="en-US" dirty="0"/>
          </a:p>
        </p:txBody>
      </p:sp>
      <p:pic>
        <p:nvPicPr>
          <p:cNvPr id="39939" name="Picture 3"/>
          <p:cNvPicPr>
            <a:picLocks noChangeAspect="1" noChangeArrowheads="1"/>
          </p:cNvPicPr>
          <p:nvPr/>
        </p:nvPicPr>
        <p:blipFill>
          <a:blip r:embed="rId3"/>
          <a:srcRect/>
          <a:stretch>
            <a:fillRect/>
          </a:stretch>
        </p:blipFill>
        <p:spPr bwMode="auto">
          <a:xfrm>
            <a:off x="847771" y="1710213"/>
            <a:ext cx="4987981" cy="3098800"/>
          </a:xfrm>
          <a:prstGeom prst="rect">
            <a:avLst/>
          </a:prstGeom>
          <a:noFill/>
          <a:ln w="57150">
            <a:solidFill>
              <a:srgbClr val="002060"/>
            </a:solidFill>
            <a:miter lim="800000"/>
            <a:headEnd/>
            <a:tailEnd/>
          </a:ln>
        </p:spPr>
      </p:pic>
      <p:pic>
        <p:nvPicPr>
          <p:cNvPr id="39941" name="Picture 5"/>
          <p:cNvPicPr>
            <a:picLocks noChangeAspect="1" noChangeArrowheads="1"/>
          </p:cNvPicPr>
          <p:nvPr/>
        </p:nvPicPr>
        <p:blipFill>
          <a:blip r:embed="rId4"/>
          <a:srcRect/>
          <a:stretch>
            <a:fillRect/>
          </a:stretch>
        </p:blipFill>
        <p:spPr bwMode="auto">
          <a:xfrm>
            <a:off x="6592310" y="2032000"/>
            <a:ext cx="4670219" cy="3160395"/>
          </a:xfrm>
          <a:prstGeom prst="rect">
            <a:avLst/>
          </a:prstGeom>
          <a:noFill/>
          <a:ln w="57150">
            <a:solidFill>
              <a:srgbClr val="002060"/>
            </a:solidFill>
            <a:miter lim="800000"/>
            <a:headEnd/>
            <a:tailEnd/>
          </a:ln>
        </p:spPr>
      </p:pic>
      <p:sp>
        <p:nvSpPr>
          <p:cNvPr id="21" name="文本框 29"/>
          <p:cNvSpPr txBox="1"/>
          <p:nvPr/>
        </p:nvSpPr>
        <p:spPr>
          <a:xfrm>
            <a:off x="2007196" y="5662745"/>
            <a:ext cx="3022004" cy="492443"/>
          </a:xfrm>
          <a:prstGeom prst="rect">
            <a:avLst/>
          </a:prstGeom>
        </p:spPr>
        <p:txBody>
          <a:bodyPr wrap="square" rtlCol="0">
            <a:spAutoFit/>
          </a:bodyPr>
          <a:lstStyle/>
          <a:p>
            <a:pPr>
              <a:lnSpc>
                <a:spcPct val="130000"/>
              </a:lnSpc>
            </a:pPr>
            <a:r>
              <a:rPr lang="zh-CN" altLang="en-US" sz="2000" dirty="0" smtClean="0">
                <a:latin typeface="+mn-ea"/>
              </a:rPr>
              <a:t>变压器的实时运行参数</a:t>
            </a:r>
            <a:endParaRPr lang="en-US" altLang="zh-CN" sz="2000" dirty="0" smtClean="0">
              <a:latin typeface="+mn-ea"/>
            </a:endParaRPr>
          </a:p>
        </p:txBody>
      </p:sp>
      <p:sp>
        <p:nvSpPr>
          <p:cNvPr id="22" name="文本框 29"/>
          <p:cNvSpPr txBox="1"/>
          <p:nvPr/>
        </p:nvSpPr>
        <p:spPr>
          <a:xfrm>
            <a:off x="7534236" y="5713545"/>
            <a:ext cx="3011844" cy="492443"/>
          </a:xfrm>
          <a:prstGeom prst="rect">
            <a:avLst/>
          </a:prstGeom>
        </p:spPr>
        <p:txBody>
          <a:bodyPr wrap="square" rtlCol="0">
            <a:spAutoFit/>
          </a:bodyPr>
          <a:lstStyle/>
          <a:p>
            <a:pPr>
              <a:lnSpc>
                <a:spcPct val="130000"/>
              </a:lnSpc>
            </a:pPr>
            <a:r>
              <a:rPr lang="zh-CN" altLang="en-US" sz="2000" dirty="0" smtClean="0">
                <a:latin typeface="+mn-ea"/>
              </a:rPr>
              <a:t>变压器的部分历史参数</a:t>
            </a:r>
            <a:endParaRPr lang="en-US" altLang="zh-CN" sz="2000" dirty="0" smtClean="0">
              <a:latin typeface="+mn-ea"/>
            </a:endParaRPr>
          </a:p>
        </p:txBody>
      </p:sp>
      <p:pic>
        <p:nvPicPr>
          <p:cNvPr id="47105" name="Picture 1"/>
          <p:cNvPicPr>
            <a:picLocks noChangeAspect="1" noChangeArrowheads="1"/>
          </p:cNvPicPr>
          <p:nvPr/>
        </p:nvPicPr>
        <p:blipFill>
          <a:blip r:embed="rId5"/>
          <a:srcRect l="9435" t="17926" r="40417" b="8296"/>
          <a:stretch>
            <a:fillRect/>
          </a:stretch>
        </p:blipFill>
        <p:spPr bwMode="auto">
          <a:xfrm>
            <a:off x="1323130" y="1865603"/>
            <a:ext cx="4207822" cy="3482182"/>
          </a:xfrm>
          <a:prstGeom prst="rect">
            <a:avLst/>
          </a:prstGeom>
          <a:noFill/>
          <a:ln w="57150">
            <a:solidFill>
              <a:srgbClr val="002060"/>
            </a:solidFill>
            <a:miter lim="800000"/>
            <a:headEnd/>
            <a:tailEnd/>
          </a:ln>
        </p:spPr>
      </p:pic>
      <p:pic>
        <p:nvPicPr>
          <p:cNvPr id="47106" name="Picture 2"/>
          <p:cNvPicPr>
            <a:picLocks noChangeAspect="1" noChangeArrowheads="1"/>
          </p:cNvPicPr>
          <p:nvPr/>
        </p:nvPicPr>
        <p:blipFill>
          <a:blip r:embed="rId6"/>
          <a:srcRect l="21750" t="15128" r="36083" b="26074"/>
          <a:stretch>
            <a:fillRect/>
          </a:stretch>
        </p:blipFill>
        <p:spPr bwMode="auto">
          <a:xfrm>
            <a:off x="2007196" y="2199242"/>
            <a:ext cx="4208470" cy="3300943"/>
          </a:xfrm>
          <a:prstGeom prst="rect">
            <a:avLst/>
          </a:prstGeom>
          <a:noFill/>
          <a:ln w="57150">
            <a:solidFill>
              <a:srgbClr val="002060"/>
            </a:solidFill>
            <a:miter lim="800000"/>
            <a:headEnd/>
            <a:tailEnd/>
          </a:ln>
        </p:spPr>
      </p:pic>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数据采集情况</a:t>
            </a:r>
            <a:endParaRPr lang="zh-CN" altLang="en-US" dirty="0"/>
          </a:p>
        </p:txBody>
      </p:sp>
      <p:sp>
        <p:nvSpPr>
          <p:cNvPr id="22" name="文本框 29"/>
          <p:cNvSpPr txBox="1"/>
          <p:nvPr/>
        </p:nvSpPr>
        <p:spPr>
          <a:xfrm>
            <a:off x="4367611" y="5892986"/>
            <a:ext cx="2678276" cy="372410"/>
          </a:xfrm>
          <a:prstGeom prst="rect">
            <a:avLst/>
          </a:prstGeom>
        </p:spPr>
        <p:txBody>
          <a:bodyPr wrap="square" rtlCol="0">
            <a:spAutoFit/>
          </a:bodyPr>
          <a:lstStyle/>
          <a:p>
            <a:pPr>
              <a:lnSpc>
                <a:spcPct val="130000"/>
              </a:lnSpc>
            </a:pPr>
            <a:r>
              <a:rPr lang="zh-CN" altLang="en-US" sz="1400" dirty="0" smtClean="0">
                <a:latin typeface="+mn-ea"/>
              </a:rPr>
              <a:t>换流变压器噪声采集位置</a:t>
            </a:r>
            <a:endParaRPr lang="en-US" altLang="zh-CN" sz="1400" dirty="0" smtClean="0">
              <a:latin typeface="+mn-ea"/>
            </a:endParaRPr>
          </a:p>
        </p:txBody>
      </p:sp>
      <p:grpSp>
        <p:nvGrpSpPr>
          <p:cNvPr id="14" name="组合 13"/>
          <p:cNvGrpSpPr/>
          <p:nvPr/>
        </p:nvGrpSpPr>
        <p:grpSpPr>
          <a:xfrm>
            <a:off x="0" y="2865990"/>
            <a:ext cx="2732492" cy="1929530"/>
            <a:chOff x="673647" y="1981887"/>
            <a:chExt cx="5115122" cy="3518298"/>
          </a:xfrm>
        </p:grpSpPr>
        <p:pic>
          <p:nvPicPr>
            <p:cNvPr id="40962" name="Picture 2"/>
            <p:cNvPicPr>
              <a:picLocks noChangeAspect="1" noChangeArrowheads="1"/>
            </p:cNvPicPr>
            <p:nvPr/>
          </p:nvPicPr>
          <p:blipFill>
            <a:blip r:embed="rId3"/>
            <a:srcRect/>
            <a:stretch>
              <a:fillRect/>
            </a:stretch>
          </p:blipFill>
          <p:spPr bwMode="auto">
            <a:xfrm>
              <a:off x="673647" y="1981887"/>
              <a:ext cx="2667097" cy="3518298"/>
            </a:xfrm>
            <a:prstGeom prst="rect">
              <a:avLst/>
            </a:prstGeom>
            <a:noFill/>
            <a:ln w="9525">
              <a:noFill/>
              <a:miter lim="800000"/>
              <a:headEnd/>
              <a:tailEnd/>
            </a:ln>
          </p:spPr>
        </p:pic>
        <p:pic>
          <p:nvPicPr>
            <p:cNvPr id="40963" name="Picture 3"/>
            <p:cNvPicPr>
              <a:picLocks noChangeAspect="1" noChangeArrowheads="1"/>
            </p:cNvPicPr>
            <p:nvPr/>
          </p:nvPicPr>
          <p:blipFill>
            <a:blip r:embed="rId4"/>
            <a:srcRect/>
            <a:stretch>
              <a:fillRect/>
            </a:stretch>
          </p:blipFill>
          <p:spPr bwMode="auto">
            <a:xfrm>
              <a:off x="3340744" y="1981887"/>
              <a:ext cx="2448025" cy="3518298"/>
            </a:xfrm>
            <a:prstGeom prst="rect">
              <a:avLst/>
            </a:prstGeom>
            <a:noFill/>
            <a:ln w="9525">
              <a:noFill/>
              <a:miter lim="800000"/>
              <a:headEnd/>
              <a:tailEnd/>
            </a:ln>
          </p:spPr>
        </p:pic>
      </p:grpSp>
      <p:pic>
        <p:nvPicPr>
          <p:cNvPr id="40964" name="Picture 4"/>
          <p:cNvPicPr>
            <a:picLocks noChangeAspect="1" noChangeArrowheads="1"/>
          </p:cNvPicPr>
          <p:nvPr/>
        </p:nvPicPr>
        <p:blipFill>
          <a:blip r:embed="rId5"/>
          <a:srcRect/>
          <a:stretch>
            <a:fillRect/>
          </a:stretch>
        </p:blipFill>
        <p:spPr bwMode="auto">
          <a:xfrm>
            <a:off x="2756095" y="1795865"/>
            <a:ext cx="5374266" cy="4097120"/>
          </a:xfrm>
          <a:prstGeom prst="rect">
            <a:avLst/>
          </a:prstGeom>
          <a:noFill/>
          <a:ln w="9525">
            <a:noFill/>
            <a:miter lim="800000"/>
            <a:headEnd/>
            <a:tailEnd/>
          </a:ln>
        </p:spPr>
      </p:pic>
      <p:pic>
        <p:nvPicPr>
          <p:cNvPr id="40965" name="Picture 5"/>
          <p:cNvPicPr>
            <a:picLocks noChangeAspect="1" noChangeArrowheads="1"/>
          </p:cNvPicPr>
          <p:nvPr/>
        </p:nvPicPr>
        <p:blipFill>
          <a:blip r:embed="rId6"/>
          <a:srcRect/>
          <a:stretch>
            <a:fillRect/>
          </a:stretch>
        </p:blipFill>
        <p:spPr bwMode="auto">
          <a:xfrm>
            <a:off x="8462470" y="1555556"/>
            <a:ext cx="3171529" cy="4337430"/>
          </a:xfrm>
          <a:prstGeom prst="rect">
            <a:avLst/>
          </a:prstGeom>
          <a:noFill/>
          <a:ln w="9525">
            <a:noFill/>
            <a:miter lim="800000"/>
            <a:headEnd/>
            <a:tailEnd/>
          </a:ln>
        </p:spPr>
      </p:pic>
      <p:sp>
        <p:nvSpPr>
          <p:cNvPr id="16" name="文本框 29"/>
          <p:cNvSpPr txBox="1"/>
          <p:nvPr/>
        </p:nvSpPr>
        <p:spPr>
          <a:xfrm>
            <a:off x="9077643" y="5957271"/>
            <a:ext cx="2678276" cy="372410"/>
          </a:xfrm>
          <a:prstGeom prst="rect">
            <a:avLst/>
          </a:prstGeom>
        </p:spPr>
        <p:txBody>
          <a:bodyPr wrap="square" rtlCol="0">
            <a:spAutoFit/>
          </a:bodyPr>
          <a:lstStyle/>
          <a:p>
            <a:pPr>
              <a:lnSpc>
                <a:spcPct val="130000"/>
              </a:lnSpc>
            </a:pPr>
            <a:r>
              <a:rPr lang="zh-CN" altLang="en-US" sz="1400" dirty="0" smtClean="0">
                <a:latin typeface="+mn-ea"/>
              </a:rPr>
              <a:t>换流变压器噪声文件</a:t>
            </a:r>
            <a:endParaRPr lang="en-US" altLang="zh-CN" sz="1400" dirty="0" smtClean="0">
              <a:latin typeface="+mn-ea"/>
            </a:endParaRPr>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a:spLocks/>
          </p:cNvSpPr>
          <p:nvPr/>
        </p:nvSpPr>
        <p:spPr>
          <a:xfrm>
            <a:off x="847771" y="352662"/>
            <a:ext cx="2792244" cy="68483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1"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smtClean="0"/>
              <a:t>工作进展</a:t>
            </a:r>
            <a:endParaRPr kumimoji="1" lang="zh-CN" altLang="en-US" sz="2800" dirty="0"/>
          </a:p>
        </p:txBody>
      </p:sp>
      <p:grpSp>
        <p:nvGrpSpPr>
          <p:cNvPr id="2" name="组合 25"/>
          <p:cNvGrpSpPr/>
          <p:nvPr/>
        </p:nvGrpSpPr>
        <p:grpSpPr>
          <a:xfrm>
            <a:off x="246231" y="53340"/>
            <a:ext cx="847771" cy="802051"/>
            <a:chOff x="0" y="0"/>
            <a:chExt cx="847771" cy="802051"/>
          </a:xfrm>
        </p:grpSpPr>
        <p:sp>
          <p:nvSpPr>
            <p:cNvPr id="27" name="文本框 26"/>
            <p:cNvSpPr txBox="1"/>
            <p:nvPr/>
          </p:nvSpPr>
          <p:spPr>
            <a:xfrm>
              <a:off x="0" y="0"/>
              <a:ext cx="708660" cy="594202"/>
            </a:xfrm>
            <a:prstGeom prst="rect">
              <a:avLst/>
            </a:prstGeom>
            <a:effectLst>
              <a:outerShdw blurRad="50800" dist="38100" dir="2700000" algn="tl" rotWithShape="0">
                <a:prstClr val="black">
                  <a:alpha val="40000"/>
                </a:prstClr>
              </a:outerShdw>
            </a:effectLst>
          </p:spPr>
          <p:txBody>
            <a:bodyPr wrap="square" rtlCol="0">
              <a:spAutoFit/>
            </a:bodyPr>
            <a:lstStyle/>
            <a:p>
              <a:pPr marL="0" indent="0">
                <a:lnSpc>
                  <a:spcPct val="130000"/>
                </a:lnSpc>
                <a:buNone/>
              </a:pPr>
              <a:r>
                <a:rPr lang="en-US" altLang="zh-CN" sz="2800" i="1" dirty="0" smtClean="0">
                  <a:solidFill>
                    <a:schemeClr val="bg1">
                      <a:lumMod val="50000"/>
                    </a:schemeClr>
                  </a:solidFill>
                  <a:latin typeface="Arial" panose="020B0604020202020204" pitchFamily="34" charset="0"/>
                  <a:cs typeface="Arial" panose="020B0604020202020204" pitchFamily="34" charset="0"/>
                </a:rPr>
                <a:t>03</a:t>
              </a:r>
              <a:endParaRPr lang="zh-CN" altLang="en-US" sz="2800" i="1"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8" name="直接连接符 27"/>
            <p:cNvCxnSpPr/>
            <p:nvPr/>
          </p:nvCxnSpPr>
          <p:spPr>
            <a:xfrm flipH="1">
              <a:off x="220980" y="175260"/>
              <a:ext cx="626791" cy="626791"/>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圆角矩形 28"/>
          <p:cNvSpPr/>
          <p:nvPr/>
        </p:nvSpPr>
        <p:spPr>
          <a:xfrm>
            <a:off x="3729530" y="1030651"/>
            <a:ext cx="4732940" cy="524904"/>
          </a:xfrm>
          <a:prstGeom prst="roundRect">
            <a:avLst/>
          </a:prstGeom>
          <a:solidFill>
            <a:srgbClr val="4E81BC"/>
          </a:solidFill>
          <a:ln>
            <a:solidFill>
              <a:srgbClr val="93C2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数据采集情况</a:t>
            </a:r>
            <a:endParaRPr lang="zh-CN" altLang="en-US" dirty="0"/>
          </a:p>
        </p:txBody>
      </p:sp>
      <p:sp>
        <p:nvSpPr>
          <p:cNvPr id="22" name="文本框 29"/>
          <p:cNvSpPr txBox="1"/>
          <p:nvPr/>
        </p:nvSpPr>
        <p:spPr>
          <a:xfrm>
            <a:off x="7611012" y="5706780"/>
            <a:ext cx="2678276" cy="372410"/>
          </a:xfrm>
          <a:prstGeom prst="rect">
            <a:avLst/>
          </a:prstGeom>
        </p:spPr>
        <p:txBody>
          <a:bodyPr wrap="square" rtlCol="0">
            <a:spAutoFit/>
          </a:bodyPr>
          <a:lstStyle/>
          <a:p>
            <a:pPr>
              <a:lnSpc>
                <a:spcPct val="130000"/>
              </a:lnSpc>
            </a:pPr>
            <a:r>
              <a:rPr lang="zh-CN" altLang="en-US" sz="1400" dirty="0" smtClean="0">
                <a:latin typeface="+mn-ea"/>
              </a:rPr>
              <a:t>编号</a:t>
            </a:r>
            <a:r>
              <a:rPr lang="en-US" altLang="zh-CN" sz="1400" dirty="0" smtClean="0">
                <a:latin typeface="+mn-ea"/>
              </a:rPr>
              <a:t>8112B </a:t>
            </a:r>
            <a:r>
              <a:rPr lang="zh-CN" altLang="en-US" sz="1400" dirty="0" smtClean="0">
                <a:latin typeface="+mn-ea"/>
              </a:rPr>
              <a:t>单相变压器风机 </a:t>
            </a:r>
            <a:endParaRPr lang="en-US" altLang="zh-CN" sz="1400" dirty="0" smtClean="0">
              <a:latin typeface="+mn-ea"/>
            </a:endParaRPr>
          </a:p>
        </p:txBody>
      </p:sp>
      <p:pic>
        <p:nvPicPr>
          <p:cNvPr id="41986" name="Picture 2"/>
          <p:cNvPicPr>
            <a:picLocks noChangeAspect="1" noChangeArrowheads="1"/>
          </p:cNvPicPr>
          <p:nvPr/>
        </p:nvPicPr>
        <p:blipFill>
          <a:blip r:embed="rId3"/>
          <a:srcRect/>
          <a:stretch>
            <a:fillRect/>
          </a:stretch>
        </p:blipFill>
        <p:spPr bwMode="auto">
          <a:xfrm>
            <a:off x="1094002" y="1976578"/>
            <a:ext cx="4088271" cy="3263265"/>
          </a:xfrm>
          <a:prstGeom prst="rect">
            <a:avLst/>
          </a:prstGeom>
          <a:noFill/>
          <a:ln w="9525">
            <a:noFill/>
            <a:miter lim="800000"/>
            <a:headEnd/>
            <a:tailEnd/>
          </a:ln>
        </p:spPr>
      </p:pic>
      <p:pic>
        <p:nvPicPr>
          <p:cNvPr id="41987" name="Picture 3"/>
          <p:cNvPicPr>
            <a:picLocks noChangeAspect="1" noChangeArrowheads="1"/>
          </p:cNvPicPr>
          <p:nvPr/>
        </p:nvPicPr>
        <p:blipFill>
          <a:blip r:embed="rId4"/>
          <a:srcRect/>
          <a:stretch>
            <a:fillRect/>
          </a:stretch>
        </p:blipFill>
        <p:spPr bwMode="auto">
          <a:xfrm>
            <a:off x="6671770" y="1976578"/>
            <a:ext cx="4298238" cy="3357422"/>
          </a:xfrm>
          <a:prstGeom prst="rect">
            <a:avLst/>
          </a:prstGeom>
          <a:noFill/>
          <a:ln w="9525">
            <a:noFill/>
            <a:miter lim="800000"/>
            <a:headEnd/>
            <a:tailEnd/>
          </a:ln>
        </p:spPr>
      </p:pic>
      <p:sp>
        <p:nvSpPr>
          <p:cNvPr id="14" name="文本框 29"/>
          <p:cNvSpPr txBox="1"/>
          <p:nvPr/>
        </p:nvSpPr>
        <p:spPr>
          <a:xfrm>
            <a:off x="1878037" y="5601855"/>
            <a:ext cx="2678276" cy="372410"/>
          </a:xfrm>
          <a:prstGeom prst="rect">
            <a:avLst/>
          </a:prstGeom>
        </p:spPr>
        <p:txBody>
          <a:bodyPr wrap="square" rtlCol="0">
            <a:spAutoFit/>
          </a:bodyPr>
          <a:lstStyle/>
          <a:p>
            <a:pPr>
              <a:lnSpc>
                <a:spcPct val="130000"/>
              </a:lnSpc>
            </a:pPr>
            <a:r>
              <a:rPr lang="zh-CN" altLang="en-US" sz="1400" dirty="0" smtClean="0">
                <a:latin typeface="+mn-ea"/>
              </a:rPr>
              <a:t>编号</a:t>
            </a:r>
            <a:r>
              <a:rPr lang="en-US" altLang="zh-CN" sz="1400" dirty="0" smtClean="0">
                <a:latin typeface="+mn-ea"/>
              </a:rPr>
              <a:t>8121B </a:t>
            </a:r>
            <a:r>
              <a:rPr lang="zh-CN" altLang="en-US" sz="1400" dirty="0" smtClean="0">
                <a:latin typeface="+mn-ea"/>
              </a:rPr>
              <a:t>单相变压器风机 </a:t>
            </a:r>
            <a:endParaRPr lang="en-US" altLang="zh-CN" sz="1400" dirty="0" smtClean="0">
              <a:latin typeface="+mn-ea"/>
            </a:endParaRPr>
          </a:p>
        </p:txBody>
      </p:sp>
    </p:spTree>
    <p:extLst>
      <p:ext uri="{BB962C8B-B14F-4D97-AF65-F5344CB8AC3E}">
        <p14:creationId xmlns="" xmlns:p14="http://schemas.microsoft.com/office/powerpoint/2010/main" val="17470902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47">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bodyPr/>
      <a:lstStyle>
        <a:defPPr marL="0" indent="0">
          <a:lnSpc>
            <a:spcPct val="130000"/>
          </a:lnSpc>
          <a:buNone/>
          <a:defRPr sz="1200" smtClean="0">
            <a:solidFill>
              <a:schemeClr val="bg1">
                <a:lumMod val="50000"/>
              </a:schemeClr>
            </a:solidFil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2809</TotalTime>
  <Words>2193</Words>
  <Application>Microsoft Office PowerPoint</Application>
  <PresentationFormat>自定义</PresentationFormat>
  <Paragraphs>274</Paragraphs>
  <Slides>18</Slides>
  <Notes>16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0" baseType="lpstr">
      <vt:lpstr>第一PPT，www.1ppt.com</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Company>http://www.ypppt.com/</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简洁泡泡</dc:title>
  <dc:creator>第一PPT</dc:creator>
  <cp:keywords>www.1ppt.com</cp:keywords>
  <dc:description>www.1ppt.com</dc:description>
  <cp:lastModifiedBy>dell</cp:lastModifiedBy>
  <cp:revision>257</cp:revision>
  <dcterms:created xsi:type="dcterms:W3CDTF">2015-08-18T02:51:41Z</dcterms:created>
  <dcterms:modified xsi:type="dcterms:W3CDTF">2018-11-24T05:44:53Z</dcterms:modified>
</cp:coreProperties>
</file>